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4"/>
  </p:sldMasterIdLst>
  <p:notesMasterIdLst>
    <p:notesMasterId r:id="rId41"/>
  </p:notesMasterIdLst>
  <p:sldIdLst>
    <p:sldId id="380" r:id="rId5"/>
    <p:sldId id="381" r:id="rId6"/>
    <p:sldId id="419" r:id="rId7"/>
    <p:sldId id="315" r:id="rId8"/>
    <p:sldId id="387" r:id="rId9"/>
    <p:sldId id="388" r:id="rId10"/>
    <p:sldId id="318" r:id="rId11"/>
    <p:sldId id="296" r:id="rId12"/>
    <p:sldId id="444" r:id="rId13"/>
    <p:sldId id="445" r:id="rId14"/>
    <p:sldId id="389" r:id="rId15"/>
    <p:sldId id="392" r:id="rId16"/>
    <p:sldId id="398" r:id="rId17"/>
    <p:sldId id="400" r:id="rId18"/>
    <p:sldId id="401" r:id="rId19"/>
    <p:sldId id="404" r:id="rId20"/>
    <p:sldId id="405" r:id="rId21"/>
    <p:sldId id="411" r:id="rId22"/>
    <p:sldId id="413" r:id="rId23"/>
    <p:sldId id="414" r:id="rId24"/>
    <p:sldId id="415" r:id="rId25"/>
    <p:sldId id="420" r:id="rId26"/>
    <p:sldId id="422" r:id="rId27"/>
    <p:sldId id="424" r:id="rId28"/>
    <p:sldId id="423" r:id="rId29"/>
    <p:sldId id="427" r:id="rId30"/>
    <p:sldId id="425" r:id="rId31"/>
    <p:sldId id="426" r:id="rId32"/>
    <p:sldId id="429" r:id="rId33"/>
    <p:sldId id="431" r:id="rId34"/>
    <p:sldId id="434" r:id="rId35"/>
    <p:sldId id="435" r:id="rId36"/>
    <p:sldId id="437" r:id="rId37"/>
    <p:sldId id="439" r:id="rId38"/>
    <p:sldId id="440" r:id="rId39"/>
    <p:sldId id="441" r:id="rId40"/>
  </p:sldIdLst>
  <p:sldSz cx="9601200" cy="7315200"/>
  <p:notesSz cx="6858000" cy="92964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1pPr>
    <a:lvl2pPr marL="482600" indent="-25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2pPr>
    <a:lvl3pPr marL="965200" indent="-50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3pPr>
    <a:lvl4pPr marL="1449388" indent="-777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4pPr>
    <a:lvl5pPr marL="1931988" indent="-1031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4FD2F6D8-0A1C-46B5-8DCE-2FA522A5F03E}">
          <p14:sldIdLst>
            <p14:sldId id="380"/>
            <p14:sldId id="381"/>
            <p14:sldId id="419"/>
            <p14:sldId id="315"/>
            <p14:sldId id="387"/>
            <p14:sldId id="388"/>
            <p14:sldId id="318"/>
            <p14:sldId id="296"/>
            <p14:sldId id="444"/>
            <p14:sldId id="445"/>
            <p14:sldId id="389"/>
            <p14:sldId id="392"/>
            <p14:sldId id="398"/>
            <p14:sldId id="400"/>
            <p14:sldId id="401"/>
            <p14:sldId id="404"/>
            <p14:sldId id="405"/>
            <p14:sldId id="411"/>
            <p14:sldId id="413"/>
            <p14:sldId id="414"/>
            <p14:sldId id="415"/>
            <p14:sldId id="420"/>
            <p14:sldId id="422"/>
            <p14:sldId id="424"/>
            <p14:sldId id="423"/>
            <p14:sldId id="427"/>
            <p14:sldId id="425"/>
            <p14:sldId id="426"/>
            <p14:sldId id="429"/>
            <p14:sldId id="431"/>
            <p14:sldId id="434"/>
            <p14:sldId id="435"/>
            <p14:sldId id="437"/>
            <p14:sldId id="439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56" autoAdjust="0"/>
  </p:normalViewPr>
  <p:slideViewPr>
    <p:cSldViewPr>
      <p:cViewPr varScale="1">
        <p:scale>
          <a:sx n="57" d="100"/>
          <a:sy n="57" d="100"/>
        </p:scale>
        <p:origin x="1692" y="78"/>
      </p:cViewPr>
      <p:guideLst>
        <p:guide orient="horz" pos="2304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FC3CF9-6B93-4ABB-8E72-A8093B805B9F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BECA398-1778-4FB9-ABE1-140DE8893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0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826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652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4493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9319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416531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99837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3143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66449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A398-1778-4FB9-ABE1-140DE889359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679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49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 typeface="+mj-lt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7EA5243-783D-43FC-9F01-8B0C81EEE961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9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1413" y="696913"/>
            <a:ext cx="45751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CABF593-DC1B-44F6-9878-690CD27D337A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0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1413" y="696913"/>
            <a:ext cx="45751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A15168A-B73D-44C3-9271-BF0435C1A4F0}" type="slidenum">
              <a:rPr lang="en-US" altLang="en-US"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4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A398-1778-4FB9-ABE1-140DE889359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93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UML</a:t>
            </a:r>
            <a:r>
              <a:rPr lang="zh-TW" altLang="en-US" dirty="0"/>
              <a:t>規格中制定了九種主要的圖型</a:t>
            </a:r>
            <a:r>
              <a:rPr lang="en-US" altLang="zh-TW" dirty="0"/>
              <a:t>(Diagram)</a:t>
            </a:r>
            <a:r>
              <a:rPr lang="zh-TW" altLang="en-US" dirty="0"/>
              <a:t>：</a:t>
            </a:r>
          </a:p>
          <a:p>
            <a:r>
              <a:rPr lang="zh-TW" altLang="en-US" dirty="0"/>
              <a:t>使用案例圖型、</a:t>
            </a:r>
            <a:r>
              <a:rPr lang="en-US" altLang="zh-TW" dirty="0"/>
              <a:t>Use Case Diagrams</a:t>
            </a:r>
          </a:p>
          <a:p>
            <a:r>
              <a:rPr lang="zh-TW" altLang="en-US" dirty="0"/>
              <a:t>類別圖型、</a:t>
            </a:r>
            <a:r>
              <a:rPr lang="en-US" altLang="zh-TW" dirty="0"/>
              <a:t>Class Diagrams</a:t>
            </a:r>
          </a:p>
          <a:p>
            <a:r>
              <a:rPr lang="zh-TW" altLang="en-US" dirty="0"/>
              <a:t>物件圖型、</a:t>
            </a:r>
            <a:r>
              <a:rPr lang="en-US" altLang="zh-TW" dirty="0"/>
              <a:t>Object Diagrams</a:t>
            </a:r>
          </a:p>
          <a:p>
            <a:r>
              <a:rPr lang="zh-TW" altLang="en-US" dirty="0"/>
              <a:t>元件圖型、</a:t>
            </a:r>
            <a:r>
              <a:rPr lang="en-US" altLang="zh-TW" dirty="0"/>
              <a:t>Component Diagrams</a:t>
            </a:r>
          </a:p>
          <a:p>
            <a:r>
              <a:rPr lang="zh-TW" altLang="en-US" dirty="0"/>
              <a:t>佈署圖型、</a:t>
            </a:r>
            <a:r>
              <a:rPr lang="en-US" altLang="zh-TW" dirty="0"/>
              <a:t>Deployment Diagrams</a:t>
            </a:r>
          </a:p>
          <a:p>
            <a:r>
              <a:rPr lang="zh-TW" altLang="en-US" dirty="0"/>
              <a:t>循序圖型、</a:t>
            </a:r>
            <a:r>
              <a:rPr lang="en-US" altLang="zh-TW" dirty="0"/>
              <a:t>Sequence Diagrams</a:t>
            </a:r>
          </a:p>
          <a:p>
            <a:r>
              <a:rPr lang="zh-TW" altLang="en-US" dirty="0"/>
              <a:t>合作圖型、</a:t>
            </a:r>
            <a:r>
              <a:rPr lang="en-US" altLang="zh-TW" dirty="0"/>
              <a:t>Collaboration Diagrams</a:t>
            </a:r>
          </a:p>
          <a:p>
            <a:r>
              <a:rPr lang="zh-TW" altLang="en-US" dirty="0"/>
              <a:t>狀態圖型、</a:t>
            </a:r>
            <a:r>
              <a:rPr lang="en-US" altLang="zh-TW" dirty="0" err="1"/>
              <a:t>Statechart</a:t>
            </a:r>
            <a:r>
              <a:rPr lang="en-US" altLang="zh-TW" dirty="0"/>
              <a:t> Diagrams</a:t>
            </a:r>
          </a:p>
          <a:p>
            <a:r>
              <a:rPr lang="zh-TW" altLang="en-US" dirty="0"/>
              <a:t>活動圖型、</a:t>
            </a:r>
            <a:r>
              <a:rPr lang="en-US" altLang="zh-TW" dirty="0"/>
              <a:t>Activity Diagrams</a:t>
            </a:r>
          </a:p>
          <a:p>
            <a:endParaRPr lang="zh-TW" altLang="en-US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F9BC98-BA20-4BCB-9440-2810AF693018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3E5D268-F705-4D70-9774-807287359D62}" type="slidenum">
              <a:rPr lang="en-US" altLang="zh-TW" sz="1200">
                <a:latin typeface="Arial" pitchFamily="34" charset="0"/>
              </a:rPr>
              <a:pPr/>
              <a:t>19</a:t>
            </a:fld>
            <a:endParaRPr lang="en-US" altLang="zh-TW" sz="1200">
              <a:latin typeface="Arial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8500"/>
            <a:ext cx="4572000" cy="3482975"/>
          </a:xfrm>
          <a:ln w="12700" cap="flat"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65" cy="200055"/>
          </a:xfrm>
          <a:noFill/>
        </p:spPr>
        <p:txBody>
          <a:bodyPr wrap="none" lIns="0" tIns="0" rIns="0" bIns="0">
            <a:spAutoFit/>
          </a:bodyPr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22A02-0F60-4668-82E4-618BE8A59F9B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61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5413" y="1381125"/>
            <a:ext cx="6810375" cy="3363913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6661" tIns="48331" rIns="96661" bIns="48331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2113"/>
              </a:spcBef>
              <a:buClr>
                <a:srgbClr val="6FB7D7"/>
              </a:buClr>
              <a:buSzPct val="110000"/>
              <a:buFont typeface="Wingdings 2" panose="05020102010507070707" pitchFamily="18" charset="2"/>
              <a:buNone/>
            </a:pPr>
            <a:endParaRPr lang="en-US" altLang="en-US" sz="340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067" y="1625600"/>
            <a:ext cx="6823066" cy="1839858"/>
          </a:xfrm>
        </p:spPr>
        <p:txBody>
          <a:bodyPr rtlCol="0">
            <a:noAutofit/>
          </a:bodyPr>
          <a:lstStyle>
            <a:lvl1pPr marL="0" indent="0" algn="ctr" defTabSz="966612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9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9068" y="3518947"/>
            <a:ext cx="6823067" cy="977750"/>
          </a:xfrm>
        </p:spPr>
        <p:txBody>
          <a:bodyPr rtlCol="0">
            <a:normAutofit/>
          </a:bodyPr>
          <a:lstStyle>
            <a:lvl1pPr marL="0" indent="0" algn="ctr" defTabSz="966612" rtl="0" eaLnBrk="1" latinLnBrk="0" hangingPunct="1">
              <a:spcBef>
                <a:spcPts val="317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8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6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6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9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6106C898-AA7B-492A-8B4F-A63CD3F3E64E}" type="datetime1">
              <a:rPr lang="en-US" altLang="en-US" smtClean="0"/>
              <a:pPr/>
              <a:t>7/6/2018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8AD97B01-C9B7-4B5D-B6ED-17F42655E15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9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9" y="652663"/>
            <a:ext cx="4283522" cy="1239520"/>
          </a:xfrm>
        </p:spPr>
        <p:txBody>
          <a:bodyPr/>
          <a:lstStyle>
            <a:lvl1pPr algn="ctr">
              <a:defRPr sz="3800" b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69" y="1907046"/>
            <a:ext cx="4283522" cy="3968162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latin typeface="Times New Roman"/>
                <a:cs typeface="Times New Roman"/>
              </a:defRPr>
            </a:lvl1pPr>
            <a:lvl2pPr marL="483306" indent="0">
              <a:buNone/>
              <a:defRPr sz="1300"/>
            </a:lvl2pPr>
            <a:lvl3pPr marL="966612" indent="0">
              <a:buNone/>
              <a:defRPr sz="1100"/>
            </a:lvl3pPr>
            <a:lvl4pPr marL="1449918" indent="0">
              <a:buNone/>
              <a:defRPr sz="1000"/>
            </a:lvl4pPr>
            <a:lvl5pPr marL="1933224" indent="0">
              <a:buNone/>
              <a:defRPr sz="1000"/>
            </a:lvl5pPr>
            <a:lvl6pPr marL="2416531" indent="0">
              <a:buNone/>
              <a:defRPr sz="1000"/>
            </a:lvl6pPr>
            <a:lvl7pPr marL="2899837" indent="0">
              <a:buNone/>
              <a:defRPr sz="1000"/>
            </a:lvl7pPr>
            <a:lvl8pPr marL="3383143" indent="0">
              <a:buNone/>
              <a:defRPr sz="1000"/>
            </a:lvl8pPr>
            <a:lvl9pPr marL="38664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345148" y="383352"/>
            <a:ext cx="3840480" cy="5672615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66612" rtl="0" eaLnBrk="1" latinLnBrk="0" hangingPunct="1">
              <a:spcBef>
                <a:spcPts val="2114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83306" indent="0">
              <a:buNone/>
              <a:defRPr sz="3000"/>
            </a:lvl2pPr>
            <a:lvl3pPr marL="966612" indent="0">
              <a:buNone/>
              <a:defRPr sz="2500"/>
            </a:lvl3pPr>
            <a:lvl4pPr marL="1449918" indent="0">
              <a:buNone/>
              <a:defRPr sz="2100"/>
            </a:lvl4pPr>
            <a:lvl5pPr marL="1933224" indent="0">
              <a:buNone/>
              <a:defRPr sz="2100"/>
            </a:lvl5pPr>
            <a:lvl6pPr marL="2416531" indent="0">
              <a:buNone/>
              <a:defRPr sz="2100"/>
            </a:lvl6pPr>
            <a:lvl7pPr marL="2899837" indent="0">
              <a:buNone/>
              <a:defRPr sz="2100"/>
            </a:lvl7pPr>
            <a:lvl8pPr marL="3383143" indent="0">
              <a:buNone/>
              <a:defRPr sz="2100"/>
            </a:lvl8pPr>
            <a:lvl9pPr marL="3866449" indent="0">
              <a:buNone/>
              <a:defRPr sz="21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40EE0290-BD39-414C-9E42-E75983210798}" type="datetime1">
              <a:rPr lang="es-ES" altLang="en-US" smtClean="0"/>
              <a:pPr/>
              <a:t>06/07/2018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9663D999-7CCB-48B0-9FA9-B61832CA3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75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156B461-0E56-4DB4-9DAB-50B90751ECAF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F92BB70-B263-4C7E-8237-F56AB28CB9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94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8282" y="392854"/>
            <a:ext cx="1600200" cy="5946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6738" y="392854"/>
            <a:ext cx="7024212" cy="5946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5C764C7-BAB3-4842-A11A-041C54898EFE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0B4E4CA-2C78-430F-A1D3-521D089918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80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0269AA-9243-4F84-A4E7-46F66E734155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5DD502-CB29-4A75-B7AF-7A2C3F67AB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2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16" y="3576321"/>
            <a:ext cx="8837771" cy="156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16" y="5089098"/>
            <a:ext cx="8837771" cy="1037516"/>
          </a:xfrm>
        </p:spPr>
        <p:txBody>
          <a:bodyPr>
            <a:normAutofit/>
          </a:bodyPr>
          <a:lstStyle>
            <a:lvl1pPr marL="0" indent="0" algn="ctr">
              <a:spcBef>
                <a:spcPts val="317"/>
              </a:spcBef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8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6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6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9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89529" y="387774"/>
            <a:ext cx="8822142" cy="3025986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400"/>
            </a:lvl1pPr>
            <a:lvl2pPr marL="483306" indent="0">
              <a:buNone/>
              <a:defRPr sz="3000"/>
            </a:lvl2pPr>
            <a:lvl3pPr marL="966612" indent="0">
              <a:buNone/>
              <a:defRPr sz="2500"/>
            </a:lvl3pPr>
            <a:lvl4pPr marL="1449918" indent="0">
              <a:buNone/>
              <a:defRPr sz="2100"/>
            </a:lvl4pPr>
            <a:lvl5pPr marL="1933224" indent="0">
              <a:buNone/>
              <a:defRPr sz="2100"/>
            </a:lvl5pPr>
            <a:lvl6pPr marL="2416531" indent="0">
              <a:buNone/>
              <a:defRPr sz="2100"/>
            </a:lvl6pPr>
            <a:lvl7pPr marL="2899837" indent="0">
              <a:buNone/>
              <a:defRPr sz="2100"/>
            </a:lvl7pPr>
            <a:lvl8pPr marL="3383143" indent="0">
              <a:buNone/>
              <a:defRPr sz="2100"/>
            </a:lvl8pPr>
            <a:lvl9pPr marL="3866449" indent="0">
              <a:buNone/>
              <a:defRPr sz="21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01B155-623C-42F6-B8B1-E3FCA27420D0}" type="datetime1">
              <a:rPr lang="en-US" altLang="en-US"/>
              <a:pPr/>
              <a:t>7/6/2018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9F3304-0373-4293-B727-947BA75096A1}" type="slidenum">
              <a:rPr lang="en-US" altLang="en-US"/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5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9" y="2563354"/>
            <a:ext cx="8459391" cy="1452880"/>
          </a:xfrm>
        </p:spPr>
        <p:txBody>
          <a:bodyPr/>
          <a:lstStyle>
            <a:lvl1pPr algn="ctr">
              <a:defRPr sz="49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739" y="3985073"/>
            <a:ext cx="8459391" cy="1600199"/>
          </a:xfrm>
        </p:spPr>
        <p:txBody>
          <a:bodyPr>
            <a:normAutofit/>
          </a:bodyPr>
          <a:lstStyle>
            <a:lvl1pPr marL="0" indent="0" algn="ctr">
              <a:spcBef>
                <a:spcPts val="317"/>
              </a:spcBef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833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661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499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332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165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998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831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6644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A1BD01E-B4F5-4331-A16B-C1AF038C30D9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8317D8-B9C8-48EE-8322-AD34E49DE4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95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9" y="114748"/>
            <a:ext cx="8444390" cy="14260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739" y="1706881"/>
            <a:ext cx="4032504" cy="4632960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8625" y="1706881"/>
            <a:ext cx="4032504" cy="4632960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48AFD3-3B94-4A63-9DED-307AD8D36098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D805A71-B542-40C4-8A70-B2C35D4717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66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8" y="114748"/>
            <a:ext cx="8444390" cy="14260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738" y="1550106"/>
            <a:ext cx="4032504" cy="80094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5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83306" indent="0">
              <a:buNone/>
              <a:defRPr sz="2100" b="1"/>
            </a:lvl2pPr>
            <a:lvl3pPr marL="966612" indent="0">
              <a:buNone/>
              <a:defRPr sz="1900" b="1"/>
            </a:lvl3pPr>
            <a:lvl4pPr marL="1449918" indent="0">
              <a:buNone/>
              <a:defRPr sz="1700" b="1"/>
            </a:lvl4pPr>
            <a:lvl5pPr marL="1933224" indent="0">
              <a:buNone/>
              <a:defRPr sz="1700" b="1"/>
            </a:lvl5pPr>
            <a:lvl6pPr marL="2416531" indent="0">
              <a:buNone/>
              <a:defRPr sz="1700" b="1"/>
            </a:lvl6pPr>
            <a:lvl7pPr marL="2899837" indent="0">
              <a:buNone/>
              <a:defRPr sz="1700" b="1"/>
            </a:lvl7pPr>
            <a:lvl8pPr marL="3383143" indent="0">
              <a:buNone/>
              <a:defRPr sz="1700" b="1"/>
            </a:lvl8pPr>
            <a:lvl9pPr marL="3866449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738" y="2503910"/>
            <a:ext cx="4032504" cy="3835931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8624" y="1550106"/>
            <a:ext cx="4032504" cy="80094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5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83306" indent="0">
              <a:buNone/>
              <a:defRPr sz="2100" b="1"/>
            </a:lvl2pPr>
            <a:lvl3pPr marL="966612" indent="0">
              <a:buNone/>
              <a:defRPr sz="1900" b="1"/>
            </a:lvl3pPr>
            <a:lvl4pPr marL="1449918" indent="0">
              <a:buNone/>
              <a:defRPr sz="1700" b="1"/>
            </a:lvl4pPr>
            <a:lvl5pPr marL="1933224" indent="0">
              <a:buNone/>
              <a:defRPr sz="1700" b="1"/>
            </a:lvl5pPr>
            <a:lvl6pPr marL="2416531" indent="0">
              <a:buNone/>
              <a:defRPr sz="1700" b="1"/>
            </a:lvl6pPr>
            <a:lvl7pPr marL="2899837" indent="0">
              <a:buNone/>
              <a:defRPr sz="1700" b="1"/>
            </a:lvl7pPr>
            <a:lvl8pPr marL="3383143" indent="0">
              <a:buNone/>
              <a:defRPr sz="1700" b="1"/>
            </a:lvl8pPr>
            <a:lvl9pPr marL="3866449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8624" y="2503910"/>
            <a:ext cx="4032504" cy="3835931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7177C41-2ADD-4DFE-B755-C5B22B2EB00A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4B19973-30FE-4422-AC0C-264EE1A02A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1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1EBD7D4-78B4-4269-A942-E122BC3D2FD3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4F524F2-2F74-43D8-BD53-2B40E7CB7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9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711658-2367-4665-AC7E-8B36BC5ABE3B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9A3D60D-3E5A-4F10-B17D-CC393D18E2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5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9" y="652663"/>
            <a:ext cx="4032504" cy="1239520"/>
          </a:xfrm>
        </p:spPr>
        <p:txBody>
          <a:bodyPr/>
          <a:lstStyle>
            <a:lvl1pPr algn="ctr">
              <a:defRPr sz="3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965" y="392853"/>
            <a:ext cx="4032504" cy="5946987"/>
          </a:xfrm>
        </p:spPr>
        <p:txBody>
          <a:bodyPr>
            <a:normAutofit/>
          </a:bodyPr>
          <a:lstStyle>
            <a:lvl1pPr>
              <a:spcBef>
                <a:spcPts val="2114"/>
              </a:spcBef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69" y="1907046"/>
            <a:ext cx="4032504" cy="3968162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483306" indent="0">
              <a:buNone/>
              <a:defRPr sz="1300"/>
            </a:lvl2pPr>
            <a:lvl3pPr marL="966612" indent="0">
              <a:buNone/>
              <a:defRPr sz="1100"/>
            </a:lvl3pPr>
            <a:lvl4pPr marL="1449918" indent="0">
              <a:buNone/>
              <a:defRPr sz="1000"/>
            </a:lvl4pPr>
            <a:lvl5pPr marL="1933224" indent="0">
              <a:buNone/>
              <a:defRPr sz="1000"/>
            </a:lvl5pPr>
            <a:lvl6pPr marL="2416531" indent="0">
              <a:buNone/>
              <a:defRPr sz="1000"/>
            </a:lvl6pPr>
            <a:lvl7pPr marL="2899837" indent="0">
              <a:buNone/>
              <a:defRPr sz="1000"/>
            </a:lvl7pPr>
            <a:lvl8pPr marL="3383143" indent="0">
              <a:buNone/>
              <a:defRPr sz="1000"/>
            </a:lvl8pPr>
            <a:lvl9pPr marL="38664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BE6A64C-1E16-402B-A5F4-A497270ECAD2}" type="datetime1">
              <a:rPr lang="es-ES" altLang="en-US"/>
              <a:pPr/>
              <a:t>06/07/2018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53E2B04-F35C-4A16-A7A9-A7598A346E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3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6263" y="115888"/>
            <a:ext cx="84455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6263" y="1706563"/>
            <a:ext cx="84455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028" name="Picture 6" descr="wiley_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664325"/>
            <a:ext cx="379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79475" y="6667500"/>
            <a:ext cx="6961188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ea typeface="ＭＳ Ｐゴシック" charset="-128"/>
                <a:cs typeface="Times New Roman"/>
              </a:rPr>
              <a:t>PowerPoint Presentation for Dennis, Wixom, &amp; Tegarden </a:t>
            </a:r>
            <a:r>
              <a:rPr lang="en-US" sz="1100" i="1" dirty="0">
                <a:latin typeface="Times New Roman"/>
                <a:ea typeface="ＭＳ Ｐゴシック" charset="-128"/>
                <a:cs typeface="Times New Roman"/>
              </a:rPr>
              <a:t>Systems Analysis and Design with UML, 5th Edition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Times New Roman"/>
                <a:ea typeface="ＭＳ Ｐゴシック" charset="-128"/>
                <a:cs typeface="Times New Roman"/>
              </a:rPr>
              <a:t>Copyright © 2015 John Wiley &amp; Sons, Inc.  All rights reserved.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2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accent1"/>
          </a:solidFill>
          <a:latin typeface="Times New Roman"/>
          <a:ea typeface="ＭＳ Ｐゴシック" pitchFamily="-107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5pPr>
      <a:lvl6pPr marL="483306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6pPr>
      <a:lvl7pPr marL="966612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7pPr>
      <a:lvl8pPr marL="1449918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8pPr>
      <a:lvl9pPr marL="1933224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8300" indent="-368300" algn="l" rtl="0" eaLnBrk="0" fontAlgn="base" hangingPunct="0">
        <a:spcBef>
          <a:spcPts val="2113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5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1pPr>
      <a:lvl2pPr marL="723900" indent="-355600" algn="l" rtl="0" eaLnBrk="0" fontAlgn="base" hangingPunct="0">
        <a:spcBef>
          <a:spcPts val="638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sz="23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2pPr>
      <a:lvl3pPr marL="1022350" indent="-298450" algn="l" rtl="0" eaLnBrk="0" fontAlgn="base" hangingPunct="0">
        <a:spcBef>
          <a:spcPts val="638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1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3pPr>
      <a:lvl4pPr marL="1335088" indent="-311150" algn="l" rtl="0" eaLnBrk="0" fontAlgn="base" hangingPunct="0">
        <a:spcBef>
          <a:spcPts val="638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4pPr>
      <a:lvl5pPr marL="1633538" indent="-298450" algn="l" rtl="0" eaLnBrk="0" fontAlgn="base" hangingPunct="0">
        <a:spcBef>
          <a:spcPts val="638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5pPr>
      <a:lvl6pPr marL="2658184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1490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4796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08102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306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6612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9918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3224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6531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9837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3143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449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wmf"/><Relationship Id="rId7" Type="http://schemas.openxmlformats.org/officeDocument/2006/relationships/image" Target="../media/image39.jpe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wmf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8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_01_0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11" y="871535"/>
            <a:ext cx="4036934" cy="237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3427" y="6477953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fig_01_02</a:t>
            </a:r>
          </a:p>
        </p:txBody>
      </p:sp>
      <p:sp>
        <p:nvSpPr>
          <p:cNvPr id="4100" name="Rectangle 4" hidden="1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25600"/>
            <a:ext cx="6823075" cy="1839913"/>
          </a:xfrm>
        </p:spPr>
        <p:txBody>
          <a:bodyPr/>
          <a:lstStyle/>
          <a:p>
            <a:pPr eaLnBrk="1" hangingPunct="1"/>
            <a:r>
              <a:rPr lang="en-CA" altLang="en-US"/>
              <a:t>fig_01_02</a:t>
            </a:r>
          </a:p>
        </p:txBody>
      </p:sp>
      <p:pic>
        <p:nvPicPr>
          <p:cNvPr id="5" name="Picture 2" descr="fig_01_03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9" y="3962400"/>
            <a:ext cx="4921775" cy="314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05911" y="472338"/>
            <a:ext cx="48006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Waterfall Development</a:t>
            </a:r>
          </a:p>
        </p:txBody>
      </p:sp>
      <p:sp>
        <p:nvSpPr>
          <p:cNvPr id="3" name="矩形 2"/>
          <p:cNvSpPr/>
          <p:nvPr/>
        </p:nvSpPr>
        <p:spPr>
          <a:xfrm>
            <a:off x="184389" y="3486784"/>
            <a:ext cx="28392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Parallel Development</a:t>
            </a:r>
          </a:p>
        </p:txBody>
      </p:sp>
      <p:sp>
        <p:nvSpPr>
          <p:cNvPr id="6" name="矩形 5"/>
          <p:cNvSpPr/>
          <p:nvPr/>
        </p:nvSpPr>
        <p:spPr>
          <a:xfrm>
            <a:off x="6705600" y="96806"/>
            <a:ext cx="28648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u="sng" dirty="0"/>
              <a:t>Structured Development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502002" y="859149"/>
            <a:ext cx="5068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會花較長時間找出需求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當專案進行時會限制需求的改變（因為限制回溯）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分析階段到系統程式完成，花太長時間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測試對程式設計階段，好像是添加的（測試不周全）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3.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若分析缺乏了重要需求，則必須高昂花費</a:t>
            </a:r>
          </a:p>
        </p:txBody>
      </p:sp>
      <p:sp>
        <p:nvSpPr>
          <p:cNvPr id="9" name="矩形 8"/>
          <p:cNvSpPr/>
          <p:nvPr/>
        </p:nvSpPr>
        <p:spPr>
          <a:xfrm>
            <a:off x="3056002" y="14871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justify</a:t>
            </a:r>
            <a:r>
              <a:rPr lang="en-US" altLang="zh-TW" dirty="0"/>
              <a:t> Identifying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46263" y="3962400"/>
            <a:ext cx="506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能較快完成系統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改變時比較不需要整個系統重做因為允許回溯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有大量文件產生（做文件要花時間）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當子系統沒有完全獨立時，整合系統時會發生問題</a:t>
            </a:r>
          </a:p>
        </p:txBody>
      </p:sp>
    </p:spTree>
    <p:extLst>
      <p:ext uri="{BB962C8B-B14F-4D97-AF65-F5344CB8AC3E}">
        <p14:creationId xmlns:p14="http://schemas.microsoft.com/office/powerpoint/2010/main" val="382417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umlandjava_02_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08"/>
          <a:stretch/>
        </p:blipFill>
        <p:spPr bwMode="auto">
          <a:xfrm>
            <a:off x="169429" y="761609"/>
            <a:ext cx="203245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25886" y="162895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類別圖 </a:t>
            </a:r>
            <a:r>
              <a:rPr lang="en-US" altLang="zh-TW" b="1" dirty="0"/>
              <a:t>Class Diagram</a:t>
            </a:r>
            <a:endParaRPr lang="zh-TW" altLang="en-US" b="1" dirty="0"/>
          </a:p>
        </p:txBody>
      </p:sp>
      <p:pic>
        <p:nvPicPr>
          <p:cNvPr id="3080" name="Picture 8" descr="umlandjava_02_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2"/>
          <a:stretch/>
        </p:blipFill>
        <p:spPr bwMode="auto">
          <a:xfrm>
            <a:off x="2271544" y="532227"/>
            <a:ext cx="1752600" cy="15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mlandjava_03_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4" y="2128641"/>
            <a:ext cx="4067506" cy="22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mlandjava_03_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4" y="4572000"/>
            <a:ext cx="379731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114800" y="228600"/>
            <a:ext cx="1856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/>
              <a:t>「結合、</a:t>
            </a:r>
            <a:r>
              <a:rPr lang="en-US" altLang="zh-TW" sz="1400" b="1" dirty="0"/>
              <a:t>Association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en-US" altLang="zh-TW" sz="1400" b="1" dirty="0"/>
              <a:t>B</a:t>
            </a:r>
            <a:r>
              <a:rPr lang="zh-TW" altLang="en-US" sz="1400" b="1" dirty="0"/>
              <a:t>與</a:t>
            </a:r>
            <a:r>
              <a:rPr lang="en-US" altLang="zh-TW" sz="1400" b="1" dirty="0"/>
              <a:t>A</a:t>
            </a:r>
            <a:r>
              <a:rPr lang="zh-TW" altLang="en-US" sz="1400" b="1" dirty="0"/>
              <a:t>的關聯</a:t>
            </a:r>
          </a:p>
        </p:txBody>
      </p:sp>
      <p:sp>
        <p:nvSpPr>
          <p:cNvPr id="3" name="矩形 2"/>
          <p:cNvSpPr/>
          <p:nvPr/>
        </p:nvSpPr>
        <p:spPr>
          <a:xfrm>
            <a:off x="4123127" y="838200"/>
            <a:ext cx="1896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/>
              <a:t>「聚合、</a:t>
            </a:r>
            <a:r>
              <a:rPr lang="en-US" altLang="zh-TW" sz="1400" b="1" dirty="0"/>
              <a:t>Aggregation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en-US" altLang="zh-TW" sz="1400" b="1" dirty="0"/>
              <a:t>B</a:t>
            </a:r>
            <a:r>
              <a:rPr lang="zh-TW" altLang="en-US" sz="1400" b="1" dirty="0"/>
              <a:t>為</a:t>
            </a:r>
            <a:r>
              <a:rPr lang="en-US" altLang="zh-TW" sz="1400" b="1" dirty="0"/>
              <a:t>A</a:t>
            </a:r>
            <a:r>
              <a:rPr lang="zh-TW" altLang="en-US" sz="1400" b="1" dirty="0"/>
              <a:t>一部分 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單向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4" name="矩形 3"/>
          <p:cNvSpPr/>
          <p:nvPr/>
        </p:nvSpPr>
        <p:spPr>
          <a:xfrm>
            <a:off x="4114800" y="1447800"/>
            <a:ext cx="198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/>
              <a:t>「組合、</a:t>
            </a:r>
            <a:r>
              <a:rPr lang="en-US" altLang="zh-TW" sz="1400" b="1" dirty="0"/>
              <a:t>Composition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en-US" altLang="zh-TW" sz="1400" b="1" dirty="0"/>
              <a:t>B</a:t>
            </a:r>
            <a:r>
              <a:rPr lang="zh-TW" altLang="en-US" sz="1400" b="1" dirty="0"/>
              <a:t>必須擁有</a:t>
            </a:r>
            <a:r>
              <a:rPr lang="en-US" altLang="zh-TW" sz="1400" b="1" dirty="0"/>
              <a:t>A (</a:t>
            </a:r>
            <a:r>
              <a:rPr lang="zh-TW" altLang="en-US" sz="1400" b="1" dirty="0"/>
              <a:t>雙向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134" name="Picture 14" descr="ãclass diagram Compositi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43" y="152400"/>
            <a:ext cx="3108048" cy="19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umlandjava_03_0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7"/>
          <a:stretch/>
        </p:blipFill>
        <p:spPr bwMode="auto">
          <a:xfrm>
            <a:off x="5410200" y="2209800"/>
            <a:ext cx="3657600" cy="8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umlandjava_03_0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5274500" cy="11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100901" y="2133600"/>
            <a:ext cx="1461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/>
              <a:t>1      </a:t>
            </a:r>
            <a:r>
              <a:rPr lang="zh-TW" altLang="en-US" sz="1200" b="1" dirty="0"/>
              <a:t> 確定數量</a:t>
            </a:r>
          </a:p>
          <a:p>
            <a:r>
              <a:rPr lang="zh-TW" altLang="en-US" sz="1200" b="1" dirty="0"/>
              <a:t>*        零到多個</a:t>
            </a:r>
          </a:p>
          <a:p>
            <a:r>
              <a:rPr lang="en-US" altLang="zh-TW" sz="1200" b="1" dirty="0"/>
              <a:t>0..*</a:t>
            </a:r>
            <a:r>
              <a:rPr lang="zh-TW" altLang="en-US" sz="1200" b="1" dirty="0"/>
              <a:t>    零到多個</a:t>
            </a:r>
          </a:p>
          <a:p>
            <a:r>
              <a:rPr lang="en-US" altLang="zh-TW" sz="1200" b="1" dirty="0"/>
              <a:t>0..1</a:t>
            </a:r>
            <a:r>
              <a:rPr lang="zh-TW" altLang="en-US" sz="1200" b="1" dirty="0"/>
              <a:t>    零到一個</a:t>
            </a:r>
          </a:p>
          <a:p>
            <a:r>
              <a:rPr lang="en-US" altLang="zh-TW" sz="1200" b="1" dirty="0"/>
              <a:t>1..*</a:t>
            </a:r>
            <a:r>
              <a:rPr lang="zh-TW" altLang="en-US" sz="1200" b="1" dirty="0"/>
              <a:t>     一到多個</a:t>
            </a:r>
          </a:p>
          <a:p>
            <a:r>
              <a:rPr lang="en-US" altLang="zh-TW" sz="1200" b="1" dirty="0" err="1"/>
              <a:t>n..m</a:t>
            </a:r>
            <a:r>
              <a:rPr lang="zh-TW" altLang="en-US" sz="1200" b="1" dirty="0"/>
              <a:t>   </a:t>
            </a:r>
            <a:r>
              <a:rPr lang="en-US" altLang="zh-TW" sz="1200" b="1" dirty="0"/>
              <a:t>n</a:t>
            </a:r>
            <a:r>
              <a:rPr lang="zh-TW" altLang="en-US" sz="1200" b="1" dirty="0"/>
              <a:t>到</a:t>
            </a:r>
            <a:r>
              <a:rPr lang="en-US" altLang="zh-TW" sz="1200" b="1" dirty="0"/>
              <a:t>m</a:t>
            </a:r>
            <a:r>
              <a:rPr lang="zh-TW" altLang="en-US" sz="1200" b="1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139395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/>
              <a:t>fig_01_12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24409"/>
              </p:ext>
            </p:extLst>
          </p:nvPr>
        </p:nvGraphicFramePr>
        <p:xfrm>
          <a:off x="152400" y="53975"/>
          <a:ext cx="5133896" cy="337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3" imgW="6559677" imgH="4318000" progId="Visio.Drawing.11">
                  <p:embed/>
                </p:oleObj>
              </mc:Choice>
              <mc:Fallback>
                <p:oleObj name="Visio" r:id="rId3" imgW="6559677" imgH="43180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3975"/>
                        <a:ext cx="5133896" cy="337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553742"/>
              </p:ext>
            </p:extLst>
          </p:nvPr>
        </p:nvGraphicFramePr>
        <p:xfrm>
          <a:off x="152400" y="3348489"/>
          <a:ext cx="5181600" cy="3890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Visio" r:id="rId5" imgW="9631080" imgH="5835600" progId="Visio.Drawing.11">
                  <p:embed/>
                </p:oleObj>
              </mc:Choice>
              <mc:Fallback>
                <p:oleObj name="Visio" r:id="rId5" imgW="9631080" imgH="58356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348489"/>
                        <a:ext cx="5181600" cy="3890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257800" y="152400"/>
            <a:ext cx="4289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>
                <a:solidFill>
                  <a:srgbClr val="CC3300"/>
                </a:solidFill>
              </a:rPr>
              <a:t>系統使用個案</a:t>
            </a:r>
            <a:r>
              <a:rPr lang="zh-TW" altLang="en-US" b="1" u="sng" dirty="0"/>
              <a:t>和</a:t>
            </a:r>
            <a:r>
              <a:rPr lang="zh-TW" altLang="en-US" b="1" u="sng" dirty="0">
                <a:solidFill>
                  <a:srgbClr val="CC3300"/>
                </a:solidFill>
              </a:rPr>
              <a:t>行為者</a:t>
            </a:r>
            <a:r>
              <a:rPr lang="zh-TW" altLang="en-US" b="1" u="sng" dirty="0"/>
              <a:t>之間互動的關係。</a:t>
            </a:r>
            <a:endParaRPr lang="zh-TW" altLang="en-US" u="sng" dirty="0"/>
          </a:p>
        </p:txBody>
      </p:sp>
      <p:sp>
        <p:nvSpPr>
          <p:cNvPr id="5" name="矩形 4"/>
          <p:cNvSpPr/>
          <p:nvPr/>
        </p:nvSpPr>
        <p:spPr>
          <a:xfrm>
            <a:off x="5257800" y="3505200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/>
              <a:t>系統存在之類別以及類別間的邏輯關係</a:t>
            </a:r>
          </a:p>
        </p:txBody>
      </p:sp>
    </p:spTree>
    <p:extLst>
      <p:ext uri="{BB962C8B-B14F-4D97-AF65-F5344CB8AC3E}">
        <p14:creationId xmlns:p14="http://schemas.microsoft.com/office/powerpoint/2010/main" val="184944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/>
              <a:t>fig_01_12</a:t>
            </a:r>
          </a:p>
        </p:txBody>
      </p:sp>
      <p:sp>
        <p:nvSpPr>
          <p:cNvPr id="7" name="Rectangle 44"/>
          <p:cNvSpPr>
            <a:spLocks noGrp="1" noChangeArrowheads="1"/>
          </p:cNvSpPr>
          <p:nvPr/>
        </p:nvSpPr>
        <p:spPr bwMode="auto">
          <a:xfrm>
            <a:off x="76200" y="152400"/>
            <a:ext cx="51054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sz="1400" b="1" dirty="0"/>
              <a:t>(3)</a:t>
            </a:r>
            <a:r>
              <a:rPr lang="zh-TW" altLang="en-US" sz="1400" b="1" dirty="0"/>
              <a:t>物件圖</a:t>
            </a:r>
            <a:r>
              <a:rPr lang="en-US" altLang="zh-TW" sz="1400" b="1" dirty="0"/>
              <a:t>(Object Diagram)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85800"/>
            <a:ext cx="332934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0"/>
            <a:ext cx="2320396" cy="167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7800" y="236218"/>
            <a:ext cx="39036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b="1" u="sng" dirty="0"/>
              <a:t>描述一系統於某一時間點的</a:t>
            </a:r>
            <a:r>
              <a:rPr lang="zh-TW" altLang="en-US" b="1" u="sng" dirty="0">
                <a:solidFill>
                  <a:srgbClr val="CC3300"/>
                </a:solidFill>
              </a:rPr>
              <a:t>靜態結構</a:t>
            </a:r>
          </a:p>
        </p:txBody>
      </p:sp>
      <p:sp>
        <p:nvSpPr>
          <p:cNvPr id="10" name="矩形 9"/>
          <p:cNvSpPr/>
          <p:nvPr/>
        </p:nvSpPr>
        <p:spPr>
          <a:xfrm>
            <a:off x="133697" y="3520280"/>
            <a:ext cx="19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4+1 View model</a:t>
            </a:r>
          </a:p>
        </p:txBody>
      </p:sp>
      <p:pic>
        <p:nvPicPr>
          <p:cNvPr id="11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2" y="3889612"/>
            <a:ext cx="3336509" cy="3273188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9" y="4721333"/>
            <a:ext cx="2622728" cy="160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58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115889"/>
            <a:ext cx="8445500" cy="79851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Tame Problem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8445500" cy="4633912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1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可以完全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specified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2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）對於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，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specification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和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solution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可以分開。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3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）對於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 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，有停止規則。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4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）可以根據正確或錯誤來評估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的解決方案。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5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）解決方案可以立即測試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; 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一旦測試，它永遠保持正確。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28600" y="2860041"/>
            <a:ext cx="1996916" cy="1481667"/>
            <a:chOff x="230" y="732"/>
            <a:chExt cx="1198" cy="875"/>
          </a:xfrm>
        </p:grpSpPr>
        <p:pic>
          <p:nvPicPr>
            <p:cNvPr id="6" name="Picture 4" descr="MC900150108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732"/>
              <a:ext cx="813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30" y="1319"/>
              <a:ext cx="1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Chess playing</a:t>
              </a:r>
            </a:p>
          </p:txBody>
        </p:sp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361103" y="5473700"/>
            <a:ext cx="2476976" cy="1666240"/>
            <a:chOff x="1824" y="709"/>
            <a:chExt cx="1486" cy="984"/>
          </a:xfrm>
        </p:grpSpPr>
        <p:pic>
          <p:nvPicPr>
            <p:cNvPr id="9" name="Picture 7" descr="MC900367548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" y="709"/>
              <a:ext cx="63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824" y="1405"/>
              <a:ext cx="14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Math problems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7075884" y="5103706"/>
            <a:ext cx="1688544" cy="1854201"/>
            <a:chOff x="3716" y="638"/>
            <a:chExt cx="1013" cy="1095"/>
          </a:xfrm>
        </p:grpSpPr>
        <p:pic>
          <p:nvPicPr>
            <p:cNvPr id="12" name="Picture 10" descr="MC900432645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" y="638"/>
              <a:ext cx="672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716" y="1215"/>
              <a:ext cx="101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Operations research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1688190" y="5655734"/>
            <a:ext cx="2571989" cy="1302173"/>
            <a:chOff x="177" y="1998"/>
            <a:chExt cx="1543" cy="769"/>
          </a:xfrm>
        </p:grpSpPr>
        <p:pic>
          <p:nvPicPr>
            <p:cNvPr id="15" name="Picture 13" descr="MC900023488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" y="1998"/>
              <a:ext cx="781" cy="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77" y="2184"/>
              <a:ext cx="1341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Query</a:t>
              </a:r>
              <a:r>
                <a:rPr lang="en-US" altLang="zh-TW" sz="3000" dirty="0">
                  <a:ea typeface="新細明體" pitchFamily="18" charset="-120"/>
                </a:rPr>
                <a:t> </a:t>
              </a:r>
              <a:r>
                <a:rPr lang="en-US" altLang="zh-TW" sz="2500" dirty="0">
                  <a:ea typeface="新細明體" pitchFamily="18" charset="-120"/>
                </a:rPr>
                <a:t>optimization</a:t>
              </a: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5843" y="4488181"/>
            <a:ext cx="3528774" cy="1434254"/>
            <a:chOff x="423" y="2998"/>
            <a:chExt cx="2117" cy="847"/>
          </a:xfrm>
        </p:grpSpPr>
        <p:pic>
          <p:nvPicPr>
            <p:cNvPr id="18" name="Picture 16" descr="ANd9GcRPYluuFlWsRrPxc039S0OfdWEV0Q3-QRfsc6PHeS-ccIQlsX7v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2998"/>
              <a:ext cx="952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353" y="3022"/>
              <a:ext cx="1187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Compiler construction</a:t>
              </a:r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3429000" y="3073400"/>
            <a:ext cx="2441971" cy="2114973"/>
            <a:chOff x="3618" y="1941"/>
            <a:chExt cx="1539" cy="1249"/>
          </a:xfrm>
        </p:grpSpPr>
        <p:pic>
          <p:nvPicPr>
            <p:cNvPr id="21" name="Picture 19" descr="ANd9GcQqK1GZ2fNVu0i44OmhMrE1Q9bfLeXHzlEwcROIqEOVQkR2hElC4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941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618" y="2810"/>
              <a:ext cx="1539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Operating systems</a:t>
              </a: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6015752" y="3035300"/>
            <a:ext cx="2120265" cy="2059093"/>
            <a:chOff x="3937" y="2091"/>
            <a:chExt cx="1272" cy="1216"/>
          </a:xfrm>
        </p:grpSpPr>
        <p:pic>
          <p:nvPicPr>
            <p:cNvPr id="24" name="Picture 25" descr="ANd9GcQSqiCHXSe3H9IQOEKsyEa0JCUHSsf2K-C0FPeBJQUxEXkhpU6GX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" y="2091"/>
              <a:ext cx="783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3937" y="2980"/>
              <a:ext cx="1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 dirty="0">
                  <a:ea typeface="新細明體" pitchFamily="18" charset="-120"/>
                </a:rPr>
                <a:t>AI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5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228600"/>
            <a:ext cx="8445500" cy="722312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Wicked Problem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8445500" cy="463391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wicked problem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沒有明確的解法。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2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specification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和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solution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不能分開。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）沒有停止規則 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- 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你總是可以做得更好。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）解決方案只能根據好壞評估</a:t>
            </a:r>
            <a:b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5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）問題解決過程的每一步都有無數的選擇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6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）每一個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wicked problem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都是獨一無二的。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93700" y="3429000"/>
            <a:ext cx="1729465" cy="1823719"/>
            <a:chOff x="644" y="645"/>
            <a:chExt cx="1315" cy="1365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44" y="1722"/>
              <a:ext cx="13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Urban planning</a:t>
              </a:r>
            </a:p>
          </p:txBody>
        </p:sp>
        <p:pic>
          <p:nvPicPr>
            <p:cNvPr id="7" name="Picture 5" descr="C03156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645"/>
              <a:ext cx="1083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3778123" y="3637185"/>
            <a:ext cx="2091999" cy="1631973"/>
            <a:chOff x="2732" y="675"/>
            <a:chExt cx="1926" cy="1479"/>
          </a:xfrm>
        </p:grpSpPr>
        <p:pic>
          <p:nvPicPr>
            <p:cNvPr id="9" name="Picture 7" descr="ANd9GcSvxECXi9gUP_wjf5jQdOJQtkUxtvuMwQfTY8jTiZddahZWpC_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" y="675"/>
              <a:ext cx="1554" cy="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732" y="1866"/>
              <a:ext cx="19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National policy making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986078" y="5469497"/>
            <a:ext cx="2114483" cy="1790039"/>
            <a:chOff x="898" y="2257"/>
            <a:chExt cx="1680" cy="1400"/>
          </a:xfrm>
        </p:grpSpPr>
        <p:pic>
          <p:nvPicPr>
            <p:cNvPr id="12" name="Picture 10" descr="ANd9GcSLc0fZX_5rQE4FO0957Y_gBa1buir0hYhvi9bBfN7EsoWhu2Gv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" y="2257"/>
              <a:ext cx="16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976" y="3369"/>
              <a:ext cx="15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Economic reforms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6781800" y="5269158"/>
            <a:ext cx="2075885" cy="1854068"/>
            <a:chOff x="2963" y="2283"/>
            <a:chExt cx="1730" cy="1521"/>
          </a:xfrm>
        </p:grpSpPr>
        <p:pic>
          <p:nvPicPr>
            <p:cNvPr id="15" name="Picture 13" descr="ANd9GcRD_aUMCUNoGrW1chBkHpCR6OdyQdos2Zc_Wy0zrYuvJU8FJu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" y="2283"/>
              <a:ext cx="1650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963" y="3286"/>
              <a:ext cx="173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Application software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5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A747255E-E932-4E47-8696-BC3D43B92EAC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5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Software Process Models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原型模型 </a:t>
            </a:r>
            <a:r>
              <a:rPr lang="en-US" altLang="zh-TW" dirty="0">
                <a:latin typeface="MS PGothic" panose="020B0600070205080204" pitchFamily="34" charset="-128"/>
                <a:ea typeface="MS PGothic" panose="020B0600070205080204" pitchFamily="34" charset="-128"/>
              </a:rPr>
              <a:t>Prototyping Process Model</a:t>
            </a:r>
          </a:p>
          <a:p>
            <a:pPr eaLnBrk="1" hangingPunct="1"/>
            <a:r>
              <a:rPr lang="zh-TW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演化模型 </a:t>
            </a:r>
            <a:r>
              <a:rPr lang="en-US" altLang="zh-TW" dirty="0">
                <a:latin typeface="MS PGothic" panose="020B0600070205080204" pitchFamily="34" charset="-128"/>
                <a:ea typeface="MS PGothic" panose="020B0600070205080204" pitchFamily="34" charset="-128"/>
              </a:rPr>
              <a:t>Evolutionary Process Model</a:t>
            </a:r>
          </a:p>
          <a:p>
            <a:pPr eaLnBrk="1" hangingPunct="1"/>
            <a:r>
              <a:rPr lang="zh-TW" altLang="en-US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螺旋模型 </a:t>
            </a:r>
            <a:r>
              <a:rPr lang="en-US" altLang="zh-TW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Spiral Process Model</a:t>
            </a:r>
          </a:p>
          <a:p>
            <a:pPr eaLnBrk="1" hangingPunct="1"/>
            <a:r>
              <a:rPr lang="zh-TW" altLang="en-US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統一開發模型</a:t>
            </a:r>
            <a:r>
              <a:rPr lang="en-US" altLang="zh-TW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Unified Process Model</a:t>
            </a:r>
          </a:p>
          <a:p>
            <a:pPr eaLnBrk="1" hangingPunct="1"/>
            <a:r>
              <a:rPr lang="zh-TW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個人軟體模型 </a:t>
            </a:r>
            <a:r>
              <a:rPr lang="en-US" altLang="zh-TW" dirty="0">
                <a:latin typeface="MS PGothic" panose="020B0600070205080204" pitchFamily="34" charset="-128"/>
                <a:ea typeface="MS PGothic" panose="020B0600070205080204" pitchFamily="34" charset="-128"/>
              </a:rPr>
              <a:t>Personal Software Process Model</a:t>
            </a:r>
          </a:p>
          <a:p>
            <a:pPr eaLnBrk="1" hangingPunct="1"/>
            <a:r>
              <a:rPr lang="zh-TW" altLang="en-US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團體軟體模型 </a:t>
            </a:r>
            <a:r>
              <a:rPr lang="en-US" altLang="zh-TW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Team Software Process Model</a:t>
            </a:r>
          </a:p>
          <a:p>
            <a:pPr eaLnBrk="1" hangingPunct="1"/>
            <a:r>
              <a:rPr lang="zh-TW" altLang="en-US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敏捷模型 </a:t>
            </a:r>
            <a:r>
              <a:rPr lang="en-US" altLang="zh-TW" b="1" u="sng" dirty="0">
                <a:latin typeface="MS PGothic" panose="020B0600070205080204" pitchFamily="34" charset="-128"/>
                <a:ea typeface="MS PGothic" panose="020B0600070205080204" pitchFamily="34" charset="-128"/>
              </a:rPr>
              <a:t>Agile Process Models</a:t>
            </a:r>
          </a:p>
        </p:txBody>
      </p:sp>
    </p:spTree>
    <p:extLst>
      <p:ext uri="{BB962C8B-B14F-4D97-AF65-F5344CB8AC3E}">
        <p14:creationId xmlns:p14="http://schemas.microsoft.com/office/powerpoint/2010/main" val="230714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00" name="Group 4"/>
          <p:cNvGrpSpPr>
            <a:grpSpLocks/>
          </p:cNvGrpSpPr>
          <p:nvPr/>
        </p:nvGrpSpPr>
        <p:grpSpPr bwMode="auto">
          <a:xfrm>
            <a:off x="202606" y="762000"/>
            <a:ext cx="2030254" cy="1329267"/>
            <a:chOff x="118" y="824"/>
            <a:chExt cx="1218" cy="785"/>
          </a:xfrm>
        </p:grpSpPr>
        <p:pic>
          <p:nvPicPr>
            <p:cNvPr id="19467" name="Picture 5" descr="MC900433917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" y="824"/>
              <a:ext cx="541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8" name="Text Box 6"/>
            <p:cNvSpPr txBox="1">
              <a:spLocks noChangeArrowheads="1"/>
            </p:cNvSpPr>
            <p:nvPr/>
          </p:nvSpPr>
          <p:spPr bwMode="auto">
            <a:xfrm>
              <a:off x="118" y="1378"/>
              <a:ext cx="121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900">
                  <a:latin typeface="Arial" pitchFamily="34" charset="0"/>
                  <a:ea typeface="新細明體" pitchFamily="18" charset="-120"/>
                </a:rPr>
                <a:t>It begins here.</a:t>
              </a:r>
            </a:p>
          </p:txBody>
        </p:sp>
      </p:grpSp>
      <p:sp>
        <p:nvSpPr>
          <p:cNvPr id="1945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2D83E319-D793-48AE-8006-B89E701810CB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5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Spiral Process Model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062480"/>
            <a:ext cx="5268991" cy="450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03" name="Group 7"/>
          <p:cNvGrpSpPr>
            <a:grpSpLocks/>
          </p:cNvGrpSpPr>
          <p:nvPr/>
        </p:nvGrpSpPr>
        <p:grpSpPr bwMode="auto">
          <a:xfrm>
            <a:off x="4258866" y="1732280"/>
            <a:ext cx="4737257" cy="3799840"/>
            <a:chOff x="2555" y="1023"/>
            <a:chExt cx="2842" cy="2244"/>
          </a:xfrm>
        </p:grpSpPr>
        <p:grpSp>
          <p:nvGrpSpPr>
            <p:cNvPr id="19463" name="Group 8"/>
            <p:cNvGrpSpPr>
              <a:grpSpLocks/>
            </p:cNvGrpSpPr>
            <p:nvPr/>
          </p:nvGrpSpPr>
          <p:grpSpPr bwMode="auto">
            <a:xfrm>
              <a:off x="2743" y="1023"/>
              <a:ext cx="2654" cy="2244"/>
              <a:chOff x="2743" y="1023"/>
              <a:chExt cx="2654" cy="2244"/>
            </a:xfrm>
          </p:grpSpPr>
          <p:sp>
            <p:nvSpPr>
              <p:cNvPr id="19465" name="Freeform 9"/>
              <p:cNvSpPr>
                <a:spLocks/>
              </p:cNvSpPr>
              <p:nvPr/>
            </p:nvSpPr>
            <p:spPr bwMode="auto">
              <a:xfrm>
                <a:off x="2743" y="1023"/>
                <a:ext cx="618" cy="322"/>
              </a:xfrm>
              <a:custGeom>
                <a:avLst/>
                <a:gdLst>
                  <a:gd name="T0" fmla="*/ 165 w 618"/>
                  <a:gd name="T1" fmla="*/ 322 h 322"/>
                  <a:gd name="T2" fmla="*/ 16 w 618"/>
                  <a:gd name="T3" fmla="*/ 130 h 322"/>
                  <a:gd name="T4" fmla="*/ 261 w 618"/>
                  <a:gd name="T5" fmla="*/ 8 h 322"/>
                  <a:gd name="T6" fmla="*/ 618 w 618"/>
                  <a:gd name="T7" fmla="*/ 82 h 3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8" h="322">
                    <a:moveTo>
                      <a:pt x="165" y="322"/>
                    </a:moveTo>
                    <a:cubicBezTo>
                      <a:pt x="82" y="252"/>
                      <a:pt x="0" y="182"/>
                      <a:pt x="16" y="130"/>
                    </a:cubicBezTo>
                    <a:cubicBezTo>
                      <a:pt x="32" y="78"/>
                      <a:pt x="161" y="16"/>
                      <a:pt x="261" y="8"/>
                    </a:cubicBezTo>
                    <a:cubicBezTo>
                      <a:pt x="361" y="0"/>
                      <a:pt x="559" y="70"/>
                      <a:pt x="618" y="82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466" name="Text Box 10"/>
              <p:cNvSpPr txBox="1">
                <a:spLocks noChangeArrowheads="1"/>
              </p:cNvSpPr>
              <p:nvPr/>
            </p:nvSpPr>
            <p:spPr bwMode="auto">
              <a:xfrm>
                <a:off x="3361" y="1322"/>
                <a:ext cx="2036" cy="1945"/>
              </a:xfrm>
              <a:prstGeom prst="rect">
                <a:avLst/>
              </a:prstGeom>
              <a:solidFill>
                <a:srgbClr val="5ED0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>
                    <a:ea typeface="新細明體" pitchFamily="18" charset="-120"/>
                  </a:rPr>
                  <a:t>如果風險存在→計畫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If risks remains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plan next phase(SW)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conduct prototyping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>
                    <a:ea typeface="新細明體" pitchFamily="18" charset="-120"/>
                  </a:rPr>
                  <a:t>如果風險解決→瀑布式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else if  risks resolved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 proceed as waterfall(SE)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>
                    <a:ea typeface="新細明體" pitchFamily="18" charset="-120"/>
                  </a:rPr>
                  <a:t>如果雛形繼續→演化模型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else if prototype </a:t>
                </a:r>
                <a:r>
                  <a:rPr lang="en-US" altLang="zh-TW" sz="1600" dirty="0" err="1">
                    <a:ea typeface="新細明體" pitchFamily="18" charset="-120"/>
                  </a:rPr>
                  <a:t>works&amp;robust</a:t>
                </a:r>
                <a:r>
                  <a:rPr lang="en-US" altLang="zh-TW" sz="1600" dirty="0">
                    <a:ea typeface="新細明體" pitchFamily="18" charset="-120"/>
                  </a:rPr>
                  <a:t>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</a:t>
                </a:r>
                <a:r>
                  <a:rPr lang="zh-TW" altLang="en-US" sz="1600" dirty="0">
                    <a:ea typeface="新細明體" pitchFamily="18" charset="-120"/>
                  </a:rPr>
                  <a:t> </a:t>
                </a:r>
                <a:r>
                  <a:rPr lang="en-US" altLang="zh-TW" sz="1600" dirty="0">
                    <a:ea typeface="新細明體" pitchFamily="18" charset="-120"/>
                  </a:rPr>
                  <a:t> proceed as evolutionary model(NE)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}</a:t>
                </a:r>
              </a:p>
            </p:txBody>
          </p:sp>
        </p:grpSp>
        <p:sp>
          <p:nvSpPr>
            <p:cNvPr id="19464" name="Oval 11"/>
            <p:cNvSpPr>
              <a:spLocks noChangeArrowheads="1"/>
            </p:cNvSpPr>
            <p:nvPr/>
          </p:nvSpPr>
          <p:spPr bwMode="auto">
            <a:xfrm>
              <a:off x="2555" y="1328"/>
              <a:ext cx="688" cy="4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8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09D50246-8F52-4D27-AD0E-C701E335DD22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5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533400"/>
            <a:ext cx="8445500" cy="855663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Rational Unified Process (RUP)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7" y="1329267"/>
            <a:ext cx="4655581" cy="481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76" y="1461347"/>
            <a:ext cx="4395550" cy="49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01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 dirty="0"/>
              <a:t>2-</a:t>
            </a:r>
            <a:fld id="{057019AC-C58F-4649-BA49-5BA9BDF94852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500" dirty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5073791" cy="64611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新細明體" pitchFamily="18" charset="-120"/>
              </a:rPr>
              <a:t>Team Software Process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8" y="990600"/>
            <a:ext cx="474938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2756"/>
            <a:ext cx="3792732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80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395D0CAF-C33D-46DA-AD95-6B2F4DD3881B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500"/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996791" y="5725719"/>
            <a:ext cx="1920240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Structured Design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3760470" y="3207173"/>
            <a:ext cx="246030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Object-Oriented Analysis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1006792" y="3207173"/>
            <a:ext cx="190023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Structured Analysis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3840480" y="5803612"/>
            <a:ext cx="233076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Object-Oriented Design</a:t>
            </a:r>
          </a:p>
        </p:txBody>
      </p: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6766168" y="3207173"/>
            <a:ext cx="227361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Data-Oriented Analysis</a:t>
            </a:r>
          </a:p>
        </p:txBody>
      </p:sp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830320" y="6407573"/>
            <a:ext cx="22698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100" dirty="0">
                <a:ea typeface="新細明體" pitchFamily="18" charset="-120"/>
              </a:rPr>
              <a:t>Procedural Paradigm</a:t>
            </a:r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>
            <a:off x="4120515" y="6407573"/>
            <a:ext cx="148919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100">
                <a:ea typeface="新細明體" pitchFamily="18" charset="-120"/>
              </a:rPr>
              <a:t>OO Paradigm</a:t>
            </a:r>
          </a:p>
        </p:txBody>
      </p:sp>
      <p:sp>
        <p:nvSpPr>
          <p:cNvPr id="31756" name="Rectangle 11"/>
          <p:cNvSpPr>
            <a:spLocks noChangeArrowheads="1"/>
          </p:cNvSpPr>
          <p:nvPr/>
        </p:nvSpPr>
        <p:spPr bwMode="auto">
          <a:xfrm>
            <a:off x="6651445" y="6407573"/>
            <a:ext cx="264495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100" dirty="0">
                <a:ea typeface="新細明體" pitchFamily="18" charset="-120"/>
              </a:rPr>
              <a:t>Data-Oriented Paradigm</a:t>
            </a:r>
          </a:p>
        </p:txBody>
      </p:sp>
      <p:pic>
        <p:nvPicPr>
          <p:cNvPr id="31757" name="Picture 1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73" y="4181399"/>
            <a:ext cx="2058590" cy="145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8" name="Rectangle 13"/>
          <p:cNvSpPr>
            <a:spLocks noChangeArrowheads="1"/>
          </p:cNvSpPr>
          <p:nvPr/>
        </p:nvSpPr>
        <p:spPr bwMode="auto">
          <a:xfrm>
            <a:off x="6926188" y="5803612"/>
            <a:ext cx="214161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Data-Oriented Design</a:t>
            </a:r>
          </a:p>
        </p:txBody>
      </p:sp>
      <p:sp>
        <p:nvSpPr>
          <p:cNvPr id="31760" name="Rectangle 15"/>
          <p:cNvSpPr>
            <a:spLocks noGrp="1" noChangeArrowheads="1"/>
          </p:cNvSpPr>
          <p:nvPr>
            <p:ph type="title"/>
          </p:nvPr>
        </p:nvSpPr>
        <p:spPr>
          <a:xfrm>
            <a:off x="576263" y="115889"/>
            <a:ext cx="8445500" cy="620711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Paradigm and Methodology</a:t>
            </a:r>
          </a:p>
        </p:txBody>
      </p:sp>
      <p:grpSp>
        <p:nvGrpSpPr>
          <p:cNvPr id="31761" name="Group 16"/>
          <p:cNvGrpSpPr>
            <a:grpSpLocks/>
          </p:cNvGrpSpPr>
          <p:nvPr/>
        </p:nvGrpSpPr>
        <p:grpSpPr bwMode="auto">
          <a:xfrm>
            <a:off x="801768" y="1381760"/>
            <a:ext cx="2248614" cy="1363134"/>
            <a:chOff x="481" y="816"/>
            <a:chExt cx="1349" cy="805"/>
          </a:xfrm>
        </p:grpSpPr>
        <p:sp>
          <p:nvSpPr>
            <p:cNvPr id="31996" name="Rectangle 17"/>
            <p:cNvSpPr>
              <a:spLocks noChangeArrowheads="1"/>
            </p:cNvSpPr>
            <p:nvPr/>
          </p:nvSpPr>
          <p:spPr bwMode="auto">
            <a:xfrm>
              <a:off x="526" y="816"/>
              <a:ext cx="1304" cy="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97" name="Oval 18"/>
            <p:cNvSpPr>
              <a:spLocks noChangeArrowheads="1"/>
            </p:cNvSpPr>
            <p:nvPr/>
          </p:nvSpPr>
          <p:spPr bwMode="auto">
            <a:xfrm>
              <a:off x="1176" y="1051"/>
              <a:ext cx="233" cy="250"/>
            </a:xfrm>
            <a:prstGeom prst="ellipse">
              <a:avLst/>
            </a:prstGeom>
            <a:noFill/>
            <a:ln w="47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98" name="Rectangle 19"/>
            <p:cNvSpPr>
              <a:spLocks noChangeArrowheads="1"/>
            </p:cNvSpPr>
            <p:nvPr/>
          </p:nvSpPr>
          <p:spPr bwMode="auto">
            <a:xfrm>
              <a:off x="1172" y="1106"/>
              <a:ext cx="236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Process</a:t>
              </a:r>
              <a:endParaRPr lang="en-US" altLang="zh-TW" sz="2100">
                <a:ea typeface="新細明體" pitchFamily="18" charset="-120"/>
              </a:endParaRPr>
            </a:p>
          </p:txBody>
        </p:sp>
        <p:sp>
          <p:nvSpPr>
            <p:cNvPr id="31999" name="Rectangle 20"/>
            <p:cNvSpPr>
              <a:spLocks noChangeArrowheads="1"/>
            </p:cNvSpPr>
            <p:nvPr/>
          </p:nvSpPr>
          <p:spPr bwMode="auto">
            <a:xfrm>
              <a:off x="1185" y="1199"/>
              <a:ext cx="211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Orders</a:t>
              </a:r>
              <a:endParaRPr lang="en-US" altLang="zh-TW" sz="2100">
                <a:ea typeface="新細明體" pitchFamily="18" charset="-120"/>
              </a:endParaRPr>
            </a:p>
          </p:txBody>
        </p:sp>
        <p:sp>
          <p:nvSpPr>
            <p:cNvPr id="32000" name="Rectangle 21"/>
            <p:cNvSpPr>
              <a:spLocks noChangeArrowheads="1"/>
            </p:cNvSpPr>
            <p:nvPr/>
          </p:nvSpPr>
          <p:spPr bwMode="auto">
            <a:xfrm>
              <a:off x="481" y="1009"/>
              <a:ext cx="314" cy="28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grpSp>
          <p:nvGrpSpPr>
            <p:cNvPr id="32001" name="Group 22"/>
            <p:cNvGrpSpPr>
              <a:grpSpLocks/>
            </p:cNvGrpSpPr>
            <p:nvPr/>
          </p:nvGrpSpPr>
          <p:grpSpPr bwMode="auto">
            <a:xfrm>
              <a:off x="1110" y="818"/>
              <a:ext cx="382" cy="101"/>
              <a:chOff x="1110" y="818"/>
              <a:chExt cx="382" cy="101"/>
            </a:xfrm>
          </p:grpSpPr>
          <p:sp>
            <p:nvSpPr>
              <p:cNvPr id="32029" name="Line 23"/>
              <p:cNvSpPr>
                <a:spLocks noChangeShapeType="1"/>
              </p:cNvSpPr>
              <p:nvPr/>
            </p:nvSpPr>
            <p:spPr bwMode="auto">
              <a:xfrm>
                <a:off x="1110" y="818"/>
                <a:ext cx="382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30" name="Line 24"/>
              <p:cNvSpPr>
                <a:spLocks noChangeShapeType="1"/>
              </p:cNvSpPr>
              <p:nvPr/>
            </p:nvSpPr>
            <p:spPr bwMode="auto">
              <a:xfrm>
                <a:off x="1110" y="918"/>
                <a:ext cx="382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31" name="Line 25"/>
              <p:cNvSpPr>
                <a:spLocks noChangeShapeType="1"/>
              </p:cNvSpPr>
              <p:nvPr/>
            </p:nvSpPr>
            <p:spPr bwMode="auto">
              <a:xfrm>
                <a:off x="1110" y="818"/>
                <a:ext cx="1" cy="100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2002" name="Rectangle 26"/>
            <p:cNvSpPr>
              <a:spLocks noChangeArrowheads="1"/>
            </p:cNvSpPr>
            <p:nvPr/>
          </p:nvSpPr>
          <p:spPr bwMode="auto">
            <a:xfrm>
              <a:off x="1218" y="816"/>
              <a:ext cx="216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Books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2003" name="Rectangle 27"/>
            <p:cNvSpPr>
              <a:spLocks noChangeArrowheads="1"/>
            </p:cNvSpPr>
            <p:nvPr/>
          </p:nvSpPr>
          <p:spPr bwMode="auto">
            <a:xfrm>
              <a:off x="1172" y="1514"/>
              <a:ext cx="237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04" name="Rectangle 28"/>
            <p:cNvSpPr>
              <a:spLocks noChangeArrowheads="1"/>
            </p:cNvSpPr>
            <p:nvPr/>
          </p:nvSpPr>
          <p:spPr bwMode="auto">
            <a:xfrm>
              <a:off x="1172" y="1519"/>
              <a:ext cx="36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Customers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2005" name="Group 29"/>
            <p:cNvGrpSpPr>
              <a:grpSpLocks/>
            </p:cNvGrpSpPr>
            <p:nvPr/>
          </p:nvGrpSpPr>
          <p:grpSpPr bwMode="auto">
            <a:xfrm>
              <a:off x="794" y="1101"/>
              <a:ext cx="382" cy="34"/>
              <a:chOff x="794" y="1101"/>
              <a:chExt cx="382" cy="34"/>
            </a:xfrm>
          </p:grpSpPr>
          <p:sp>
            <p:nvSpPr>
              <p:cNvPr id="32027" name="Line 30"/>
              <p:cNvSpPr>
                <a:spLocks noChangeShapeType="1"/>
              </p:cNvSpPr>
              <p:nvPr/>
            </p:nvSpPr>
            <p:spPr bwMode="auto">
              <a:xfrm>
                <a:off x="794" y="1118"/>
                <a:ext cx="349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8" name="Freeform 31"/>
              <p:cNvSpPr>
                <a:spLocks/>
              </p:cNvSpPr>
              <p:nvPr/>
            </p:nvSpPr>
            <p:spPr bwMode="auto">
              <a:xfrm>
                <a:off x="1142" y="1101"/>
                <a:ext cx="34" cy="34"/>
              </a:xfrm>
              <a:custGeom>
                <a:avLst/>
                <a:gdLst>
                  <a:gd name="T0" fmla="*/ 0 w 102"/>
                  <a:gd name="T1" fmla="*/ 11 h 103"/>
                  <a:gd name="T2" fmla="*/ 11 w 102"/>
                  <a:gd name="T3" fmla="*/ 6 h 103"/>
                  <a:gd name="T4" fmla="*/ 0 w 102"/>
                  <a:gd name="T5" fmla="*/ 0 h 103"/>
                  <a:gd name="T6" fmla="*/ 0 w 102"/>
                  <a:gd name="T7" fmla="*/ 11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" h="103">
                    <a:moveTo>
                      <a:pt x="0" y="103"/>
                    </a:moveTo>
                    <a:lnTo>
                      <a:pt x="102" y="51"/>
                    </a:lnTo>
                    <a:lnTo>
                      <a:pt x="0" y="0"/>
                    </a:ln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6" name="Group 32"/>
            <p:cNvGrpSpPr>
              <a:grpSpLocks/>
            </p:cNvGrpSpPr>
            <p:nvPr/>
          </p:nvGrpSpPr>
          <p:grpSpPr bwMode="auto">
            <a:xfrm>
              <a:off x="794" y="1200"/>
              <a:ext cx="382" cy="34"/>
              <a:chOff x="794" y="1200"/>
              <a:chExt cx="382" cy="34"/>
            </a:xfrm>
          </p:grpSpPr>
          <p:sp>
            <p:nvSpPr>
              <p:cNvPr id="32025" name="Line 33"/>
              <p:cNvSpPr>
                <a:spLocks noChangeShapeType="1"/>
              </p:cNvSpPr>
              <p:nvPr/>
            </p:nvSpPr>
            <p:spPr bwMode="auto">
              <a:xfrm flipH="1">
                <a:off x="828" y="1217"/>
                <a:ext cx="348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6" name="Freeform 34"/>
              <p:cNvSpPr>
                <a:spLocks/>
              </p:cNvSpPr>
              <p:nvPr/>
            </p:nvSpPr>
            <p:spPr bwMode="auto">
              <a:xfrm>
                <a:off x="794" y="1200"/>
                <a:ext cx="35" cy="34"/>
              </a:xfrm>
              <a:custGeom>
                <a:avLst/>
                <a:gdLst>
                  <a:gd name="T0" fmla="*/ 12 w 103"/>
                  <a:gd name="T1" fmla="*/ 0 h 103"/>
                  <a:gd name="T2" fmla="*/ 0 w 103"/>
                  <a:gd name="T3" fmla="*/ 6 h 103"/>
                  <a:gd name="T4" fmla="*/ 12 w 103"/>
                  <a:gd name="T5" fmla="*/ 11 h 103"/>
                  <a:gd name="T6" fmla="*/ 12 w 103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0"/>
                    </a:moveTo>
                    <a:lnTo>
                      <a:pt x="0" y="52"/>
                    </a:lnTo>
                    <a:lnTo>
                      <a:pt x="103" y="10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7" name="Group 35"/>
            <p:cNvGrpSpPr>
              <a:grpSpLocks/>
            </p:cNvGrpSpPr>
            <p:nvPr/>
          </p:nvGrpSpPr>
          <p:grpSpPr bwMode="auto">
            <a:xfrm>
              <a:off x="1275" y="918"/>
              <a:ext cx="35" cy="133"/>
              <a:chOff x="1275" y="918"/>
              <a:chExt cx="35" cy="133"/>
            </a:xfrm>
          </p:grpSpPr>
          <p:sp>
            <p:nvSpPr>
              <p:cNvPr id="32023" name="Line 36"/>
              <p:cNvSpPr>
                <a:spLocks noChangeShapeType="1"/>
              </p:cNvSpPr>
              <p:nvPr/>
            </p:nvSpPr>
            <p:spPr bwMode="auto">
              <a:xfrm>
                <a:off x="1293" y="918"/>
                <a:ext cx="1" cy="100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4" name="Freeform 37"/>
              <p:cNvSpPr>
                <a:spLocks/>
              </p:cNvSpPr>
              <p:nvPr/>
            </p:nvSpPr>
            <p:spPr bwMode="auto">
              <a:xfrm>
                <a:off x="1275" y="1017"/>
                <a:ext cx="35" cy="34"/>
              </a:xfrm>
              <a:custGeom>
                <a:avLst/>
                <a:gdLst>
                  <a:gd name="T0" fmla="*/ 0 w 103"/>
                  <a:gd name="T1" fmla="*/ 0 h 103"/>
                  <a:gd name="T2" fmla="*/ 6 w 103"/>
                  <a:gd name="T3" fmla="*/ 11 h 103"/>
                  <a:gd name="T4" fmla="*/ 12 w 103"/>
                  <a:gd name="T5" fmla="*/ 0 h 103"/>
                  <a:gd name="T6" fmla="*/ 0 w 103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0" y="0"/>
                    </a:moveTo>
                    <a:lnTo>
                      <a:pt x="52" y="103"/>
                    </a:lnTo>
                    <a:lnTo>
                      <a:pt x="10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8" name="Group 38"/>
            <p:cNvGrpSpPr>
              <a:grpSpLocks/>
            </p:cNvGrpSpPr>
            <p:nvPr/>
          </p:nvGrpSpPr>
          <p:grpSpPr bwMode="auto">
            <a:xfrm>
              <a:off x="1276" y="1300"/>
              <a:ext cx="34" cy="167"/>
              <a:chOff x="1276" y="1300"/>
              <a:chExt cx="34" cy="167"/>
            </a:xfrm>
          </p:grpSpPr>
          <p:sp>
            <p:nvSpPr>
              <p:cNvPr id="32021" name="Line 39"/>
              <p:cNvSpPr>
                <a:spLocks noChangeShapeType="1"/>
              </p:cNvSpPr>
              <p:nvPr/>
            </p:nvSpPr>
            <p:spPr bwMode="auto">
              <a:xfrm flipV="1">
                <a:off x="1293" y="1334"/>
                <a:ext cx="1" cy="13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4763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2" name="Freeform 40"/>
              <p:cNvSpPr>
                <a:spLocks/>
              </p:cNvSpPr>
              <p:nvPr/>
            </p:nvSpPr>
            <p:spPr bwMode="auto">
              <a:xfrm>
                <a:off x="1276" y="1300"/>
                <a:ext cx="34" cy="35"/>
              </a:xfrm>
              <a:custGeom>
                <a:avLst/>
                <a:gdLst>
                  <a:gd name="T0" fmla="*/ 11 w 103"/>
                  <a:gd name="T1" fmla="*/ 12 h 103"/>
                  <a:gd name="T2" fmla="*/ 6 w 103"/>
                  <a:gd name="T3" fmla="*/ 0 h 103"/>
                  <a:gd name="T4" fmla="*/ 0 w 103"/>
                  <a:gd name="T5" fmla="*/ 12 h 103"/>
                  <a:gd name="T6" fmla="*/ 11 w 103"/>
                  <a:gd name="T7" fmla="*/ 12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lnTo>
                      <a:pt x="51" y="0"/>
                    </a:lnTo>
                    <a:lnTo>
                      <a:pt x="0" y="103"/>
                    </a:lnTo>
                    <a:lnTo>
                      <a:pt x="103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2009" name="Rectangle 41"/>
            <p:cNvSpPr>
              <a:spLocks noChangeArrowheads="1"/>
            </p:cNvSpPr>
            <p:nvPr/>
          </p:nvSpPr>
          <p:spPr bwMode="auto">
            <a:xfrm>
              <a:off x="861" y="993"/>
              <a:ext cx="194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0" name="Rectangle 42"/>
            <p:cNvSpPr>
              <a:spLocks noChangeArrowheads="1"/>
            </p:cNvSpPr>
            <p:nvPr/>
          </p:nvSpPr>
          <p:spPr bwMode="auto">
            <a:xfrm>
              <a:off x="861" y="1000"/>
              <a:ext cx="21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orders</a:t>
              </a:r>
            </a:p>
          </p:txBody>
        </p:sp>
        <p:sp>
          <p:nvSpPr>
            <p:cNvPr id="32011" name="Rectangle 43"/>
            <p:cNvSpPr>
              <a:spLocks noChangeArrowheads="1"/>
            </p:cNvSpPr>
            <p:nvPr/>
          </p:nvSpPr>
          <p:spPr bwMode="auto">
            <a:xfrm>
              <a:off x="861" y="1217"/>
              <a:ext cx="31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2" name="Rectangle 44"/>
            <p:cNvSpPr>
              <a:spLocks noChangeArrowheads="1"/>
            </p:cNvSpPr>
            <p:nvPr/>
          </p:nvSpPr>
          <p:spPr bwMode="auto">
            <a:xfrm>
              <a:off x="861" y="1225"/>
              <a:ext cx="28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invoices</a:t>
              </a:r>
            </a:p>
          </p:txBody>
        </p:sp>
        <p:sp>
          <p:nvSpPr>
            <p:cNvPr id="32013" name="Rectangle 45"/>
            <p:cNvSpPr>
              <a:spLocks noChangeArrowheads="1"/>
            </p:cNvSpPr>
            <p:nvPr/>
          </p:nvSpPr>
          <p:spPr bwMode="auto">
            <a:xfrm>
              <a:off x="861" y="1345"/>
              <a:ext cx="342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(w/books)</a:t>
              </a:r>
            </a:p>
          </p:txBody>
        </p:sp>
        <p:sp>
          <p:nvSpPr>
            <p:cNvPr id="32014" name="Rectangle 46"/>
            <p:cNvSpPr>
              <a:spLocks noChangeArrowheads="1"/>
            </p:cNvSpPr>
            <p:nvPr/>
          </p:nvSpPr>
          <p:spPr bwMode="auto">
            <a:xfrm>
              <a:off x="1342" y="1308"/>
              <a:ext cx="37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5" name="Rectangle 47"/>
            <p:cNvSpPr>
              <a:spLocks noChangeArrowheads="1"/>
            </p:cNvSpPr>
            <p:nvPr/>
          </p:nvSpPr>
          <p:spPr bwMode="auto">
            <a:xfrm>
              <a:off x="1342" y="1316"/>
              <a:ext cx="404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dirty="0">
                  <a:ea typeface="新細明體" pitchFamily="18" charset="-120"/>
                </a:rPr>
                <a:t>credit status</a:t>
              </a:r>
            </a:p>
          </p:txBody>
        </p:sp>
        <p:sp>
          <p:nvSpPr>
            <p:cNvPr id="32016" name="Line 48"/>
            <p:cNvSpPr>
              <a:spLocks noChangeShapeType="1"/>
            </p:cNvSpPr>
            <p:nvPr/>
          </p:nvSpPr>
          <p:spPr bwMode="auto">
            <a:xfrm>
              <a:off x="1056" y="1493"/>
              <a:ext cx="6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Line 49"/>
            <p:cNvSpPr>
              <a:spLocks noChangeShapeType="1"/>
            </p:cNvSpPr>
            <p:nvPr/>
          </p:nvSpPr>
          <p:spPr bwMode="auto">
            <a:xfrm>
              <a:off x="1056" y="1621"/>
              <a:ext cx="6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8" name="Line 50"/>
            <p:cNvSpPr>
              <a:spLocks noChangeShapeType="1"/>
            </p:cNvSpPr>
            <p:nvPr/>
          </p:nvSpPr>
          <p:spPr bwMode="auto">
            <a:xfrm>
              <a:off x="1056" y="1493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51"/>
            <p:cNvSpPr>
              <a:spLocks noChangeShapeType="1"/>
            </p:cNvSpPr>
            <p:nvPr/>
          </p:nvSpPr>
          <p:spPr bwMode="auto">
            <a:xfrm flipH="1" flipV="1">
              <a:off x="1301" y="1307"/>
              <a:ext cx="6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0" name="Rectangle 52"/>
            <p:cNvSpPr>
              <a:spLocks noChangeArrowheads="1"/>
            </p:cNvSpPr>
            <p:nvPr/>
          </p:nvSpPr>
          <p:spPr bwMode="auto">
            <a:xfrm>
              <a:off x="482" y="1107"/>
              <a:ext cx="328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Customer</a:t>
              </a:r>
            </a:p>
          </p:txBody>
        </p:sp>
      </p:grpSp>
      <p:grpSp>
        <p:nvGrpSpPr>
          <p:cNvPr id="31762" name="Group 53"/>
          <p:cNvGrpSpPr>
            <a:grpSpLocks/>
          </p:cNvGrpSpPr>
          <p:nvPr/>
        </p:nvGrpSpPr>
        <p:grpSpPr bwMode="auto">
          <a:xfrm>
            <a:off x="841772" y="4108587"/>
            <a:ext cx="1958578" cy="1472632"/>
            <a:chOff x="505" y="1681"/>
            <a:chExt cx="2133" cy="1305"/>
          </a:xfrm>
        </p:grpSpPr>
        <p:sp>
          <p:nvSpPr>
            <p:cNvPr id="31901" name="Rectangle 54"/>
            <p:cNvSpPr>
              <a:spLocks noChangeArrowheads="1"/>
            </p:cNvSpPr>
            <p:nvPr/>
          </p:nvSpPr>
          <p:spPr bwMode="auto">
            <a:xfrm>
              <a:off x="1037" y="1681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2" name="Rectangle 55"/>
            <p:cNvSpPr>
              <a:spLocks noChangeArrowheads="1"/>
            </p:cNvSpPr>
            <p:nvPr/>
          </p:nvSpPr>
          <p:spPr bwMode="auto">
            <a:xfrm>
              <a:off x="1055" y="1757"/>
              <a:ext cx="276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3" name="Rectangle 56"/>
            <p:cNvSpPr>
              <a:spLocks noChangeArrowheads="1"/>
            </p:cNvSpPr>
            <p:nvPr/>
          </p:nvSpPr>
          <p:spPr bwMode="auto">
            <a:xfrm>
              <a:off x="1055" y="1762"/>
              <a:ext cx="8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Top Manager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04" name="Rectangle 57"/>
            <p:cNvSpPr>
              <a:spLocks noChangeArrowheads="1"/>
            </p:cNvSpPr>
            <p:nvPr/>
          </p:nvSpPr>
          <p:spPr bwMode="auto">
            <a:xfrm>
              <a:off x="693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5" name="Rectangle 58"/>
            <p:cNvSpPr>
              <a:spLocks noChangeArrowheads="1"/>
            </p:cNvSpPr>
            <p:nvPr/>
          </p:nvSpPr>
          <p:spPr bwMode="auto">
            <a:xfrm>
              <a:off x="808" y="2283"/>
              <a:ext cx="6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6" name="Rectangle 59"/>
            <p:cNvSpPr>
              <a:spLocks noChangeArrowheads="1"/>
            </p:cNvSpPr>
            <p:nvPr/>
          </p:nvSpPr>
          <p:spPr bwMode="auto">
            <a:xfrm>
              <a:off x="808" y="2289"/>
              <a:ext cx="1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BE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07" name="Rectangle 60"/>
            <p:cNvSpPr>
              <a:spLocks noChangeArrowheads="1"/>
            </p:cNvSpPr>
            <p:nvPr/>
          </p:nvSpPr>
          <p:spPr bwMode="auto">
            <a:xfrm>
              <a:off x="505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8" name="Rectangle 61"/>
            <p:cNvSpPr>
              <a:spLocks noChangeArrowheads="1"/>
            </p:cNvSpPr>
            <p:nvPr/>
          </p:nvSpPr>
          <p:spPr bwMode="auto">
            <a:xfrm>
              <a:off x="648" y="2547"/>
              <a:ext cx="3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9" name="Rectangle 62"/>
            <p:cNvSpPr>
              <a:spLocks noChangeArrowheads="1"/>
            </p:cNvSpPr>
            <p:nvPr/>
          </p:nvSpPr>
          <p:spPr bwMode="auto">
            <a:xfrm>
              <a:off x="648" y="2551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B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0" name="Rectangle 63"/>
            <p:cNvSpPr>
              <a:spLocks noChangeArrowheads="1"/>
            </p:cNvSpPr>
            <p:nvPr/>
          </p:nvSpPr>
          <p:spPr bwMode="auto">
            <a:xfrm>
              <a:off x="881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1" name="Rectangle 64"/>
            <p:cNvSpPr>
              <a:spLocks noChangeArrowheads="1"/>
            </p:cNvSpPr>
            <p:nvPr/>
          </p:nvSpPr>
          <p:spPr bwMode="auto">
            <a:xfrm>
              <a:off x="1024" y="2547"/>
              <a:ext cx="3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2" name="Rectangle 65"/>
            <p:cNvSpPr>
              <a:spLocks noChangeArrowheads="1"/>
            </p:cNvSpPr>
            <p:nvPr/>
          </p:nvSpPr>
          <p:spPr bwMode="auto">
            <a:xfrm>
              <a:off x="1024" y="2551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E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3" name="Rectangle 66"/>
            <p:cNvSpPr>
              <a:spLocks noChangeArrowheads="1"/>
            </p:cNvSpPr>
            <p:nvPr/>
          </p:nvSpPr>
          <p:spPr bwMode="auto">
            <a:xfrm>
              <a:off x="693" y="1946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4" name="Rectangle 67"/>
            <p:cNvSpPr>
              <a:spLocks noChangeArrowheads="1"/>
            </p:cNvSpPr>
            <p:nvPr/>
          </p:nvSpPr>
          <p:spPr bwMode="auto">
            <a:xfrm>
              <a:off x="835" y="2018"/>
              <a:ext cx="32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5" name="Rectangle 68"/>
            <p:cNvSpPr>
              <a:spLocks noChangeArrowheads="1"/>
            </p:cNvSpPr>
            <p:nvPr/>
          </p:nvSpPr>
          <p:spPr bwMode="auto">
            <a:xfrm>
              <a:off x="834" y="2023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A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6" name="Rectangle 69"/>
            <p:cNvSpPr>
              <a:spLocks noChangeArrowheads="1"/>
            </p:cNvSpPr>
            <p:nvPr/>
          </p:nvSpPr>
          <p:spPr bwMode="auto">
            <a:xfrm>
              <a:off x="1414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7" name="Rectangle 70"/>
            <p:cNvSpPr>
              <a:spLocks noChangeArrowheads="1"/>
            </p:cNvSpPr>
            <p:nvPr/>
          </p:nvSpPr>
          <p:spPr bwMode="auto">
            <a:xfrm>
              <a:off x="1530" y="2283"/>
              <a:ext cx="6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8" name="Rectangle 71"/>
            <p:cNvSpPr>
              <a:spLocks noChangeArrowheads="1"/>
            </p:cNvSpPr>
            <p:nvPr/>
          </p:nvSpPr>
          <p:spPr bwMode="auto">
            <a:xfrm>
              <a:off x="1531" y="2289"/>
              <a:ext cx="1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CF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9" name="Rectangle 72"/>
            <p:cNvSpPr>
              <a:spLocks noChangeArrowheads="1"/>
            </p:cNvSpPr>
            <p:nvPr/>
          </p:nvSpPr>
          <p:spPr bwMode="auto">
            <a:xfrm>
              <a:off x="1414" y="1946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0" name="Rectangle 73"/>
            <p:cNvSpPr>
              <a:spLocks noChangeArrowheads="1"/>
            </p:cNvSpPr>
            <p:nvPr/>
          </p:nvSpPr>
          <p:spPr bwMode="auto">
            <a:xfrm>
              <a:off x="1442" y="2018"/>
              <a:ext cx="25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1" name="Rectangle 74"/>
            <p:cNvSpPr>
              <a:spLocks noChangeArrowheads="1"/>
            </p:cNvSpPr>
            <p:nvPr/>
          </p:nvSpPr>
          <p:spPr bwMode="auto">
            <a:xfrm>
              <a:off x="1442" y="2023"/>
              <a:ext cx="7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Top Decider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22" name="Rectangle 75"/>
            <p:cNvSpPr>
              <a:spLocks noChangeArrowheads="1"/>
            </p:cNvSpPr>
            <p:nvPr/>
          </p:nvSpPr>
          <p:spPr bwMode="auto">
            <a:xfrm>
              <a:off x="2135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3" name="Rectangle 76"/>
            <p:cNvSpPr>
              <a:spLocks noChangeArrowheads="1"/>
            </p:cNvSpPr>
            <p:nvPr/>
          </p:nvSpPr>
          <p:spPr bwMode="auto">
            <a:xfrm>
              <a:off x="2248" y="2283"/>
              <a:ext cx="7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4" name="Rectangle 77"/>
            <p:cNvSpPr>
              <a:spLocks noChangeArrowheads="1"/>
            </p:cNvSpPr>
            <p:nvPr/>
          </p:nvSpPr>
          <p:spPr bwMode="auto">
            <a:xfrm>
              <a:off x="2248" y="2289"/>
              <a:ext cx="2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DG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1925" name="Group 78"/>
            <p:cNvGrpSpPr>
              <a:grpSpLocks/>
            </p:cNvGrpSpPr>
            <p:nvPr/>
          </p:nvGrpSpPr>
          <p:grpSpPr bwMode="auto">
            <a:xfrm>
              <a:off x="867" y="1880"/>
              <a:ext cx="328" cy="74"/>
              <a:chOff x="867" y="1880"/>
              <a:chExt cx="328" cy="74"/>
            </a:xfrm>
          </p:grpSpPr>
          <p:sp>
            <p:nvSpPr>
              <p:cNvPr id="31994" name="Line 79"/>
              <p:cNvSpPr>
                <a:spLocks noChangeShapeType="1"/>
              </p:cNvSpPr>
              <p:nvPr/>
            </p:nvSpPr>
            <p:spPr bwMode="auto">
              <a:xfrm flipH="1">
                <a:off x="867" y="1880"/>
                <a:ext cx="328" cy="6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5" name="Freeform 80"/>
              <p:cNvSpPr>
                <a:spLocks/>
              </p:cNvSpPr>
              <p:nvPr/>
            </p:nvSpPr>
            <p:spPr bwMode="auto">
              <a:xfrm>
                <a:off x="867" y="1920"/>
                <a:ext cx="34" cy="34"/>
              </a:xfrm>
              <a:custGeom>
                <a:avLst/>
                <a:gdLst>
                  <a:gd name="T0" fmla="*/ 9 w 104"/>
                  <a:gd name="T1" fmla="*/ 0 h 69"/>
                  <a:gd name="T2" fmla="*/ 0 w 104"/>
                  <a:gd name="T3" fmla="*/ 12 h 69"/>
                  <a:gd name="T4" fmla="*/ 11 w 104"/>
                  <a:gd name="T5" fmla="*/ 17 h 6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4" h="69">
                    <a:moveTo>
                      <a:pt x="87" y="0"/>
                    </a:moveTo>
                    <a:lnTo>
                      <a:pt x="0" y="48"/>
                    </a:lnTo>
                    <a:lnTo>
                      <a:pt x="104" y="69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26" name="Freeform 81"/>
            <p:cNvSpPr>
              <a:spLocks/>
            </p:cNvSpPr>
            <p:nvPr/>
          </p:nvSpPr>
          <p:spPr bwMode="auto">
            <a:xfrm>
              <a:off x="849" y="1933"/>
              <a:ext cx="21" cy="19"/>
            </a:xfrm>
            <a:custGeom>
              <a:avLst/>
              <a:gdLst>
                <a:gd name="T0" fmla="*/ 6 w 63"/>
                <a:gd name="T1" fmla="*/ 0 h 39"/>
                <a:gd name="T2" fmla="*/ 0 w 63"/>
                <a:gd name="T3" fmla="*/ 6 h 39"/>
                <a:gd name="T4" fmla="*/ 7 w 63"/>
                <a:gd name="T5" fmla="*/ 9 h 39"/>
                <a:gd name="T6" fmla="*/ 6 w 63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9">
                  <a:moveTo>
                    <a:pt x="53" y="0"/>
                  </a:moveTo>
                  <a:lnTo>
                    <a:pt x="0" y="26"/>
                  </a:lnTo>
                  <a:lnTo>
                    <a:pt x="63" y="39"/>
                  </a:lnTo>
                  <a:lnTo>
                    <a:pt x="5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27" name="Group 82"/>
            <p:cNvGrpSpPr>
              <a:grpSpLocks/>
            </p:cNvGrpSpPr>
            <p:nvPr/>
          </p:nvGrpSpPr>
          <p:grpSpPr bwMode="auto">
            <a:xfrm>
              <a:off x="1195" y="1880"/>
              <a:ext cx="359" cy="76"/>
              <a:chOff x="1195" y="1880"/>
              <a:chExt cx="359" cy="76"/>
            </a:xfrm>
          </p:grpSpPr>
          <p:sp>
            <p:nvSpPr>
              <p:cNvPr id="31992" name="Line 83"/>
              <p:cNvSpPr>
                <a:spLocks noChangeShapeType="1"/>
              </p:cNvSpPr>
              <p:nvPr/>
            </p:nvSpPr>
            <p:spPr bwMode="auto">
              <a:xfrm>
                <a:off x="1195" y="1880"/>
                <a:ext cx="359" cy="6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3" name="Freeform 84"/>
              <p:cNvSpPr>
                <a:spLocks/>
              </p:cNvSpPr>
              <p:nvPr/>
            </p:nvSpPr>
            <p:spPr bwMode="auto">
              <a:xfrm>
                <a:off x="1519" y="1920"/>
                <a:ext cx="35" cy="36"/>
              </a:xfrm>
              <a:custGeom>
                <a:avLst/>
                <a:gdLst>
                  <a:gd name="T0" fmla="*/ 0 w 105"/>
                  <a:gd name="T1" fmla="*/ 18 h 71"/>
                  <a:gd name="T2" fmla="*/ 12 w 105"/>
                  <a:gd name="T3" fmla="*/ 12 h 71"/>
                  <a:gd name="T4" fmla="*/ 2 w 105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47"/>
                    </a:lnTo>
                    <a:lnTo>
                      <a:pt x="16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28" name="Freeform 85"/>
            <p:cNvSpPr>
              <a:spLocks/>
            </p:cNvSpPr>
            <p:nvPr/>
          </p:nvSpPr>
          <p:spPr bwMode="auto">
            <a:xfrm>
              <a:off x="1550" y="1933"/>
              <a:ext cx="21" cy="19"/>
            </a:xfrm>
            <a:custGeom>
              <a:avLst/>
              <a:gdLst>
                <a:gd name="T0" fmla="*/ 1 w 62"/>
                <a:gd name="T1" fmla="*/ 0 h 39"/>
                <a:gd name="T2" fmla="*/ 7 w 62"/>
                <a:gd name="T3" fmla="*/ 6 h 39"/>
                <a:gd name="T4" fmla="*/ 0 w 62"/>
                <a:gd name="T5" fmla="*/ 9 h 39"/>
                <a:gd name="T6" fmla="*/ 1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7" y="0"/>
                  </a:moveTo>
                  <a:lnTo>
                    <a:pt x="62" y="26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29" name="Group 86"/>
            <p:cNvGrpSpPr>
              <a:grpSpLocks/>
            </p:cNvGrpSpPr>
            <p:nvPr/>
          </p:nvGrpSpPr>
          <p:grpSpPr bwMode="auto">
            <a:xfrm>
              <a:off x="867" y="2145"/>
              <a:ext cx="704" cy="79"/>
              <a:chOff x="867" y="2145"/>
              <a:chExt cx="704" cy="79"/>
            </a:xfrm>
          </p:grpSpPr>
          <p:sp>
            <p:nvSpPr>
              <p:cNvPr id="31990" name="Line 87"/>
              <p:cNvSpPr>
                <a:spLocks noChangeShapeType="1"/>
              </p:cNvSpPr>
              <p:nvPr/>
            </p:nvSpPr>
            <p:spPr bwMode="auto">
              <a:xfrm flipH="1">
                <a:off x="867" y="2145"/>
                <a:ext cx="704" cy="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1" name="Freeform 88"/>
              <p:cNvSpPr>
                <a:spLocks/>
              </p:cNvSpPr>
              <p:nvPr/>
            </p:nvSpPr>
            <p:spPr bwMode="auto">
              <a:xfrm>
                <a:off x="867" y="2189"/>
                <a:ext cx="33" cy="35"/>
              </a:xfrm>
              <a:custGeom>
                <a:avLst/>
                <a:gdLst>
                  <a:gd name="T0" fmla="*/ 10 w 101"/>
                  <a:gd name="T1" fmla="*/ 0 h 70"/>
                  <a:gd name="T2" fmla="*/ 0 w 101"/>
                  <a:gd name="T3" fmla="*/ 11 h 70"/>
                  <a:gd name="T4" fmla="*/ 11 w 101"/>
                  <a:gd name="T5" fmla="*/ 18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1" h="70">
                    <a:moveTo>
                      <a:pt x="93" y="0"/>
                    </a:moveTo>
                    <a:lnTo>
                      <a:pt x="0" y="42"/>
                    </a:lnTo>
                    <a:lnTo>
                      <a:pt x="101" y="7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0" name="Freeform 89"/>
            <p:cNvSpPr>
              <a:spLocks/>
            </p:cNvSpPr>
            <p:nvPr/>
          </p:nvSpPr>
          <p:spPr bwMode="auto">
            <a:xfrm>
              <a:off x="849" y="2200"/>
              <a:ext cx="20" cy="20"/>
            </a:xfrm>
            <a:custGeom>
              <a:avLst/>
              <a:gdLst>
                <a:gd name="T0" fmla="*/ 6 w 60"/>
                <a:gd name="T1" fmla="*/ 0 h 41"/>
                <a:gd name="T2" fmla="*/ 0 w 60"/>
                <a:gd name="T3" fmla="*/ 5 h 41"/>
                <a:gd name="T4" fmla="*/ 7 w 60"/>
                <a:gd name="T5" fmla="*/ 10 h 41"/>
                <a:gd name="T6" fmla="*/ 6 w 60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1">
                  <a:moveTo>
                    <a:pt x="55" y="0"/>
                  </a:moveTo>
                  <a:lnTo>
                    <a:pt x="0" y="21"/>
                  </a:lnTo>
                  <a:lnTo>
                    <a:pt x="60" y="41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1" name="Group 90"/>
            <p:cNvGrpSpPr>
              <a:grpSpLocks/>
            </p:cNvGrpSpPr>
            <p:nvPr/>
          </p:nvGrpSpPr>
          <p:grpSpPr bwMode="auto">
            <a:xfrm>
              <a:off x="849" y="2409"/>
              <a:ext cx="172" cy="67"/>
              <a:chOff x="849" y="2409"/>
              <a:chExt cx="172" cy="67"/>
            </a:xfrm>
          </p:grpSpPr>
          <p:sp>
            <p:nvSpPr>
              <p:cNvPr id="31988" name="Line 91"/>
              <p:cNvSpPr>
                <a:spLocks noChangeShapeType="1"/>
              </p:cNvSpPr>
              <p:nvPr/>
            </p:nvSpPr>
            <p:spPr bwMode="auto">
              <a:xfrm>
                <a:off x="849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9" name="Freeform 92"/>
              <p:cNvSpPr>
                <a:spLocks/>
              </p:cNvSpPr>
              <p:nvPr/>
            </p:nvSpPr>
            <p:spPr bwMode="auto">
              <a:xfrm>
                <a:off x="985" y="2443"/>
                <a:ext cx="36" cy="33"/>
              </a:xfrm>
              <a:custGeom>
                <a:avLst/>
                <a:gdLst>
                  <a:gd name="T0" fmla="*/ 0 w 108"/>
                  <a:gd name="T1" fmla="*/ 16 h 67"/>
                  <a:gd name="T2" fmla="*/ 12 w 108"/>
                  <a:gd name="T3" fmla="*/ 13 h 67"/>
                  <a:gd name="T4" fmla="*/ 3 w 108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0" y="67"/>
                    </a:moveTo>
                    <a:lnTo>
                      <a:pt x="108" y="55"/>
                    </a:lnTo>
                    <a:lnTo>
                      <a:pt x="3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2" name="Freeform 93"/>
            <p:cNvSpPr>
              <a:spLocks/>
            </p:cNvSpPr>
            <p:nvPr/>
          </p:nvSpPr>
          <p:spPr bwMode="auto">
            <a:xfrm>
              <a:off x="1016" y="2460"/>
              <a:ext cx="21" cy="19"/>
            </a:xfrm>
            <a:custGeom>
              <a:avLst/>
              <a:gdLst>
                <a:gd name="T0" fmla="*/ 2 w 63"/>
                <a:gd name="T1" fmla="*/ 0 h 39"/>
                <a:gd name="T2" fmla="*/ 7 w 63"/>
                <a:gd name="T3" fmla="*/ 7 h 39"/>
                <a:gd name="T4" fmla="*/ 0 w 63"/>
                <a:gd name="T5" fmla="*/ 9 h 39"/>
                <a:gd name="T6" fmla="*/ 2 w 63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9">
                  <a:moveTo>
                    <a:pt x="18" y="0"/>
                  </a:moveTo>
                  <a:lnTo>
                    <a:pt x="63" y="31"/>
                  </a:lnTo>
                  <a:lnTo>
                    <a:pt x="0" y="39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3" name="Group 94"/>
            <p:cNvGrpSpPr>
              <a:grpSpLocks/>
            </p:cNvGrpSpPr>
            <p:nvPr/>
          </p:nvGrpSpPr>
          <p:grpSpPr bwMode="auto">
            <a:xfrm>
              <a:off x="677" y="2409"/>
              <a:ext cx="172" cy="67"/>
              <a:chOff x="677" y="2409"/>
              <a:chExt cx="172" cy="67"/>
            </a:xfrm>
          </p:grpSpPr>
          <p:sp>
            <p:nvSpPr>
              <p:cNvPr id="31986" name="Line 95"/>
              <p:cNvSpPr>
                <a:spLocks noChangeShapeType="1"/>
              </p:cNvSpPr>
              <p:nvPr/>
            </p:nvSpPr>
            <p:spPr bwMode="auto">
              <a:xfrm flipH="1">
                <a:off x="677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7" name="Freeform 96"/>
              <p:cNvSpPr>
                <a:spLocks/>
              </p:cNvSpPr>
              <p:nvPr/>
            </p:nvSpPr>
            <p:spPr bwMode="auto">
              <a:xfrm>
                <a:off x="677" y="2443"/>
                <a:ext cx="36" cy="33"/>
              </a:xfrm>
              <a:custGeom>
                <a:avLst/>
                <a:gdLst>
                  <a:gd name="T0" fmla="*/ 9 w 108"/>
                  <a:gd name="T1" fmla="*/ 0 h 67"/>
                  <a:gd name="T2" fmla="*/ 0 w 108"/>
                  <a:gd name="T3" fmla="*/ 14 h 67"/>
                  <a:gd name="T4" fmla="*/ 12 w 108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8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4" name="Freeform 97"/>
            <p:cNvSpPr>
              <a:spLocks/>
            </p:cNvSpPr>
            <p:nvPr/>
          </p:nvSpPr>
          <p:spPr bwMode="auto">
            <a:xfrm>
              <a:off x="661" y="2460"/>
              <a:ext cx="21" cy="19"/>
            </a:xfrm>
            <a:custGeom>
              <a:avLst/>
              <a:gdLst>
                <a:gd name="T0" fmla="*/ 5 w 64"/>
                <a:gd name="T1" fmla="*/ 0 h 39"/>
                <a:gd name="T2" fmla="*/ 0 w 64"/>
                <a:gd name="T3" fmla="*/ 7 h 39"/>
                <a:gd name="T4" fmla="*/ 7 w 64"/>
                <a:gd name="T5" fmla="*/ 9 h 39"/>
                <a:gd name="T6" fmla="*/ 5 w 64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39">
                  <a:moveTo>
                    <a:pt x="45" y="0"/>
                  </a:moveTo>
                  <a:lnTo>
                    <a:pt x="0" y="31"/>
                  </a:lnTo>
                  <a:lnTo>
                    <a:pt x="64" y="39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5" name="Group 98"/>
            <p:cNvGrpSpPr>
              <a:grpSpLocks/>
            </p:cNvGrpSpPr>
            <p:nvPr/>
          </p:nvGrpSpPr>
          <p:grpSpPr bwMode="auto">
            <a:xfrm>
              <a:off x="1554" y="2145"/>
              <a:ext cx="33" cy="49"/>
              <a:chOff x="1554" y="2145"/>
              <a:chExt cx="33" cy="49"/>
            </a:xfrm>
          </p:grpSpPr>
          <p:sp>
            <p:nvSpPr>
              <p:cNvPr id="31984" name="Line 99"/>
              <p:cNvSpPr>
                <a:spLocks noChangeShapeType="1"/>
              </p:cNvSpPr>
              <p:nvPr/>
            </p:nvSpPr>
            <p:spPr bwMode="auto">
              <a:xfrm>
                <a:off x="1571" y="2145"/>
                <a:ext cx="1" cy="49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5" name="Freeform 100"/>
              <p:cNvSpPr>
                <a:spLocks/>
              </p:cNvSpPr>
              <p:nvPr/>
            </p:nvSpPr>
            <p:spPr bwMode="auto">
              <a:xfrm>
                <a:off x="1554" y="2158"/>
                <a:ext cx="33" cy="36"/>
              </a:xfrm>
              <a:custGeom>
                <a:avLst/>
                <a:gdLst>
                  <a:gd name="T0" fmla="*/ 0 w 97"/>
                  <a:gd name="T1" fmla="*/ 1 h 71"/>
                  <a:gd name="T2" fmla="*/ 6 w 97"/>
                  <a:gd name="T3" fmla="*/ 18 h 71"/>
                  <a:gd name="T4" fmla="*/ 11 w 97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7" h="71">
                    <a:moveTo>
                      <a:pt x="0" y="1"/>
                    </a:moveTo>
                    <a:lnTo>
                      <a:pt x="51" y="71"/>
                    </a:lnTo>
                    <a:lnTo>
                      <a:pt x="97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6" name="Freeform 101"/>
            <p:cNvSpPr>
              <a:spLocks/>
            </p:cNvSpPr>
            <p:nvPr/>
          </p:nvSpPr>
          <p:spPr bwMode="auto">
            <a:xfrm>
              <a:off x="1561" y="2191"/>
              <a:ext cx="18" cy="20"/>
            </a:xfrm>
            <a:custGeom>
              <a:avLst/>
              <a:gdLst>
                <a:gd name="T0" fmla="*/ 0 w 55"/>
                <a:gd name="T1" fmla="*/ 0 h 40"/>
                <a:gd name="T2" fmla="*/ 3 w 55"/>
                <a:gd name="T3" fmla="*/ 10 h 40"/>
                <a:gd name="T4" fmla="*/ 6 w 55"/>
                <a:gd name="T5" fmla="*/ 0 h 40"/>
                <a:gd name="T6" fmla="*/ 0 w 5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40">
                  <a:moveTo>
                    <a:pt x="0" y="0"/>
                  </a:moveTo>
                  <a:lnTo>
                    <a:pt x="29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7" name="Group 102"/>
            <p:cNvGrpSpPr>
              <a:grpSpLocks/>
            </p:cNvGrpSpPr>
            <p:nvPr/>
          </p:nvGrpSpPr>
          <p:grpSpPr bwMode="auto">
            <a:xfrm>
              <a:off x="1571" y="2145"/>
              <a:ext cx="703" cy="80"/>
              <a:chOff x="1571" y="2145"/>
              <a:chExt cx="703" cy="80"/>
            </a:xfrm>
          </p:grpSpPr>
          <p:sp>
            <p:nvSpPr>
              <p:cNvPr id="31982" name="Line 103"/>
              <p:cNvSpPr>
                <a:spLocks noChangeShapeType="1"/>
              </p:cNvSpPr>
              <p:nvPr/>
            </p:nvSpPr>
            <p:spPr bwMode="auto">
              <a:xfrm>
                <a:off x="1571" y="2145"/>
                <a:ext cx="703" cy="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3" name="Freeform 104"/>
              <p:cNvSpPr>
                <a:spLocks/>
              </p:cNvSpPr>
              <p:nvPr/>
            </p:nvSpPr>
            <p:spPr bwMode="auto">
              <a:xfrm>
                <a:off x="2240" y="2189"/>
                <a:ext cx="34" cy="36"/>
              </a:xfrm>
              <a:custGeom>
                <a:avLst/>
                <a:gdLst>
                  <a:gd name="T0" fmla="*/ 0 w 102"/>
                  <a:gd name="T1" fmla="*/ 19 h 70"/>
                  <a:gd name="T2" fmla="*/ 11 w 102"/>
                  <a:gd name="T3" fmla="*/ 11 h 70"/>
                  <a:gd name="T4" fmla="*/ 1 w 102"/>
                  <a:gd name="T5" fmla="*/ 0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2" h="70">
                    <a:moveTo>
                      <a:pt x="0" y="70"/>
                    </a:moveTo>
                    <a:lnTo>
                      <a:pt x="102" y="41"/>
                    </a:lnTo>
                    <a:lnTo>
                      <a:pt x="9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8" name="Freeform 105"/>
            <p:cNvSpPr>
              <a:spLocks/>
            </p:cNvSpPr>
            <p:nvPr/>
          </p:nvSpPr>
          <p:spPr bwMode="auto">
            <a:xfrm>
              <a:off x="2272" y="2200"/>
              <a:ext cx="20" cy="20"/>
            </a:xfrm>
            <a:custGeom>
              <a:avLst/>
              <a:gdLst>
                <a:gd name="T0" fmla="*/ 0 w 60"/>
                <a:gd name="T1" fmla="*/ 0 h 41"/>
                <a:gd name="T2" fmla="*/ 7 w 60"/>
                <a:gd name="T3" fmla="*/ 5 h 41"/>
                <a:gd name="T4" fmla="*/ 0 w 60"/>
                <a:gd name="T5" fmla="*/ 10 h 41"/>
                <a:gd name="T6" fmla="*/ 0 w 60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1">
                  <a:moveTo>
                    <a:pt x="4" y="0"/>
                  </a:moveTo>
                  <a:lnTo>
                    <a:pt x="60" y="21"/>
                  </a:lnTo>
                  <a:lnTo>
                    <a:pt x="0" y="41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39" name="Rectangle 106"/>
            <p:cNvSpPr>
              <a:spLocks noChangeArrowheads="1"/>
            </p:cNvSpPr>
            <p:nvPr/>
          </p:nvSpPr>
          <p:spPr bwMode="auto">
            <a:xfrm>
              <a:off x="2324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0" name="Rectangle 107"/>
            <p:cNvSpPr>
              <a:spLocks noChangeArrowheads="1"/>
            </p:cNvSpPr>
            <p:nvPr/>
          </p:nvSpPr>
          <p:spPr bwMode="auto">
            <a:xfrm>
              <a:off x="2464" y="2547"/>
              <a:ext cx="37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1" name="Rectangle 108"/>
            <p:cNvSpPr>
              <a:spLocks noChangeArrowheads="1"/>
            </p:cNvSpPr>
            <p:nvPr/>
          </p:nvSpPr>
          <p:spPr bwMode="auto">
            <a:xfrm>
              <a:off x="2464" y="2551"/>
              <a:ext cx="10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G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2" name="Rectangle 109"/>
            <p:cNvSpPr>
              <a:spLocks noChangeArrowheads="1"/>
            </p:cNvSpPr>
            <p:nvPr/>
          </p:nvSpPr>
          <p:spPr bwMode="auto">
            <a:xfrm>
              <a:off x="1225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3" name="Rectangle 110"/>
            <p:cNvSpPr>
              <a:spLocks noChangeArrowheads="1"/>
            </p:cNvSpPr>
            <p:nvPr/>
          </p:nvSpPr>
          <p:spPr bwMode="auto">
            <a:xfrm>
              <a:off x="1367" y="2547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4" name="Rectangle 111"/>
            <p:cNvSpPr>
              <a:spLocks noChangeArrowheads="1"/>
            </p:cNvSpPr>
            <p:nvPr/>
          </p:nvSpPr>
          <p:spPr bwMode="auto">
            <a:xfrm>
              <a:off x="1367" y="2551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C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5" name="Rectangle 112"/>
            <p:cNvSpPr>
              <a:spLocks noChangeArrowheads="1"/>
            </p:cNvSpPr>
            <p:nvPr/>
          </p:nvSpPr>
          <p:spPr bwMode="auto">
            <a:xfrm>
              <a:off x="1602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6" name="Rectangle 113"/>
            <p:cNvSpPr>
              <a:spLocks noChangeArrowheads="1"/>
            </p:cNvSpPr>
            <p:nvPr/>
          </p:nvSpPr>
          <p:spPr bwMode="auto">
            <a:xfrm>
              <a:off x="1745" y="2547"/>
              <a:ext cx="30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7" name="Rectangle 114"/>
            <p:cNvSpPr>
              <a:spLocks noChangeArrowheads="1"/>
            </p:cNvSpPr>
            <p:nvPr/>
          </p:nvSpPr>
          <p:spPr bwMode="auto">
            <a:xfrm>
              <a:off x="1745" y="2551"/>
              <a:ext cx="8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F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8" name="Rectangle 115"/>
            <p:cNvSpPr>
              <a:spLocks noChangeArrowheads="1"/>
            </p:cNvSpPr>
            <p:nvPr/>
          </p:nvSpPr>
          <p:spPr bwMode="auto">
            <a:xfrm>
              <a:off x="1947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9" name="Rectangle 116"/>
            <p:cNvSpPr>
              <a:spLocks noChangeArrowheads="1"/>
            </p:cNvSpPr>
            <p:nvPr/>
          </p:nvSpPr>
          <p:spPr bwMode="auto">
            <a:xfrm>
              <a:off x="2089" y="2547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0" name="Rectangle 117"/>
            <p:cNvSpPr>
              <a:spLocks noChangeArrowheads="1"/>
            </p:cNvSpPr>
            <p:nvPr/>
          </p:nvSpPr>
          <p:spPr bwMode="auto">
            <a:xfrm>
              <a:off x="2090" y="2551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D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51" name="Rectangle 118"/>
            <p:cNvSpPr>
              <a:spLocks noChangeArrowheads="1"/>
            </p:cNvSpPr>
            <p:nvPr/>
          </p:nvSpPr>
          <p:spPr bwMode="auto">
            <a:xfrm>
              <a:off x="1414" y="2775"/>
              <a:ext cx="314" cy="19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2" name="Rectangle 119"/>
            <p:cNvSpPr>
              <a:spLocks noChangeArrowheads="1"/>
            </p:cNvSpPr>
            <p:nvPr/>
          </p:nvSpPr>
          <p:spPr bwMode="auto">
            <a:xfrm>
              <a:off x="1555" y="2845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3" name="Rectangle 120"/>
            <p:cNvSpPr>
              <a:spLocks noChangeArrowheads="1"/>
            </p:cNvSpPr>
            <p:nvPr/>
          </p:nvSpPr>
          <p:spPr bwMode="auto">
            <a:xfrm>
              <a:off x="1554" y="2850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H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1954" name="Group 121"/>
            <p:cNvGrpSpPr>
              <a:grpSpLocks/>
            </p:cNvGrpSpPr>
            <p:nvPr/>
          </p:nvGrpSpPr>
          <p:grpSpPr bwMode="auto">
            <a:xfrm>
              <a:off x="1587" y="2674"/>
              <a:ext cx="893" cy="113"/>
              <a:chOff x="1587" y="2674"/>
              <a:chExt cx="893" cy="113"/>
            </a:xfrm>
          </p:grpSpPr>
          <p:sp>
            <p:nvSpPr>
              <p:cNvPr id="31980" name="Line 122"/>
              <p:cNvSpPr>
                <a:spLocks noChangeShapeType="1"/>
              </p:cNvSpPr>
              <p:nvPr/>
            </p:nvSpPr>
            <p:spPr bwMode="auto">
              <a:xfrm flipH="1">
                <a:off x="1587" y="2674"/>
                <a:ext cx="893" cy="99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1" name="Freeform 123"/>
              <p:cNvSpPr>
                <a:spLocks/>
              </p:cNvSpPr>
              <p:nvPr/>
            </p:nvSpPr>
            <p:spPr bwMode="auto">
              <a:xfrm>
                <a:off x="1587" y="2752"/>
                <a:ext cx="34" cy="35"/>
              </a:xfrm>
              <a:custGeom>
                <a:avLst/>
                <a:gdLst>
                  <a:gd name="T0" fmla="*/ 10 w 102"/>
                  <a:gd name="T1" fmla="*/ 0 h 70"/>
                  <a:gd name="T2" fmla="*/ 0 w 102"/>
                  <a:gd name="T3" fmla="*/ 11 h 70"/>
                  <a:gd name="T4" fmla="*/ 11 w 102"/>
                  <a:gd name="T5" fmla="*/ 18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2" h="70">
                    <a:moveTo>
                      <a:pt x="92" y="0"/>
                    </a:moveTo>
                    <a:lnTo>
                      <a:pt x="0" y="43"/>
                    </a:lnTo>
                    <a:lnTo>
                      <a:pt x="102" y="7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5" name="Freeform 124"/>
            <p:cNvSpPr>
              <a:spLocks/>
            </p:cNvSpPr>
            <p:nvPr/>
          </p:nvSpPr>
          <p:spPr bwMode="auto">
            <a:xfrm>
              <a:off x="1571" y="2762"/>
              <a:ext cx="20" cy="20"/>
            </a:xfrm>
            <a:custGeom>
              <a:avLst/>
              <a:gdLst>
                <a:gd name="T0" fmla="*/ 6 w 60"/>
                <a:gd name="T1" fmla="*/ 0 h 40"/>
                <a:gd name="T2" fmla="*/ 0 w 60"/>
                <a:gd name="T3" fmla="*/ 7 h 40"/>
                <a:gd name="T4" fmla="*/ 7 w 60"/>
                <a:gd name="T5" fmla="*/ 10 h 40"/>
                <a:gd name="T6" fmla="*/ 6 w 60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0">
                  <a:moveTo>
                    <a:pt x="53" y="0"/>
                  </a:moveTo>
                  <a:lnTo>
                    <a:pt x="0" y="25"/>
                  </a:lnTo>
                  <a:lnTo>
                    <a:pt x="60" y="40"/>
                  </a:lnTo>
                  <a:lnTo>
                    <a:pt x="5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56" name="Group 125"/>
            <p:cNvGrpSpPr>
              <a:grpSpLocks/>
            </p:cNvGrpSpPr>
            <p:nvPr/>
          </p:nvGrpSpPr>
          <p:grpSpPr bwMode="auto">
            <a:xfrm>
              <a:off x="1586" y="2674"/>
              <a:ext cx="173" cy="93"/>
              <a:chOff x="1586" y="2674"/>
              <a:chExt cx="173" cy="93"/>
            </a:xfrm>
          </p:grpSpPr>
          <p:sp>
            <p:nvSpPr>
              <p:cNvPr id="31978" name="Line 126"/>
              <p:cNvSpPr>
                <a:spLocks noChangeShapeType="1"/>
              </p:cNvSpPr>
              <p:nvPr/>
            </p:nvSpPr>
            <p:spPr bwMode="auto">
              <a:xfrm flipH="1">
                <a:off x="1586" y="2674"/>
                <a:ext cx="173" cy="9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9" name="Freeform 127"/>
              <p:cNvSpPr>
                <a:spLocks/>
              </p:cNvSpPr>
              <p:nvPr/>
            </p:nvSpPr>
            <p:spPr bwMode="auto">
              <a:xfrm>
                <a:off x="1586" y="2735"/>
                <a:ext cx="36" cy="32"/>
              </a:xfrm>
              <a:custGeom>
                <a:avLst/>
                <a:gdLst>
                  <a:gd name="T0" fmla="*/ 7 w 110"/>
                  <a:gd name="T1" fmla="*/ 0 h 64"/>
                  <a:gd name="T2" fmla="*/ 0 w 110"/>
                  <a:gd name="T3" fmla="*/ 16 h 64"/>
                  <a:gd name="T4" fmla="*/ 12 w 110"/>
                  <a:gd name="T5" fmla="*/ 16 h 6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0" h="64">
                    <a:moveTo>
                      <a:pt x="67" y="0"/>
                    </a:moveTo>
                    <a:lnTo>
                      <a:pt x="0" y="63"/>
                    </a:lnTo>
                    <a:lnTo>
                      <a:pt x="110" y="64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7" name="Freeform 128"/>
            <p:cNvSpPr>
              <a:spLocks/>
            </p:cNvSpPr>
            <p:nvPr/>
          </p:nvSpPr>
          <p:spPr bwMode="auto">
            <a:xfrm>
              <a:off x="1571" y="2756"/>
              <a:ext cx="21" cy="19"/>
            </a:xfrm>
            <a:custGeom>
              <a:avLst/>
              <a:gdLst>
                <a:gd name="T0" fmla="*/ 4 w 63"/>
                <a:gd name="T1" fmla="*/ 0 h 38"/>
                <a:gd name="T2" fmla="*/ 0 w 63"/>
                <a:gd name="T3" fmla="*/ 10 h 38"/>
                <a:gd name="T4" fmla="*/ 7 w 63"/>
                <a:gd name="T5" fmla="*/ 10 h 38"/>
                <a:gd name="T6" fmla="*/ 4 w 6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8">
                  <a:moveTo>
                    <a:pt x="38" y="0"/>
                  </a:moveTo>
                  <a:lnTo>
                    <a:pt x="0" y="38"/>
                  </a:lnTo>
                  <a:lnTo>
                    <a:pt x="63" y="3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58" name="Group 129"/>
            <p:cNvGrpSpPr>
              <a:grpSpLocks/>
            </p:cNvGrpSpPr>
            <p:nvPr/>
          </p:nvGrpSpPr>
          <p:grpSpPr bwMode="auto">
            <a:xfrm>
              <a:off x="1037" y="2674"/>
              <a:ext cx="517" cy="110"/>
              <a:chOff x="1037" y="2674"/>
              <a:chExt cx="517" cy="110"/>
            </a:xfrm>
          </p:grpSpPr>
          <p:sp>
            <p:nvSpPr>
              <p:cNvPr id="31976" name="Line 130"/>
              <p:cNvSpPr>
                <a:spLocks noChangeShapeType="1"/>
              </p:cNvSpPr>
              <p:nvPr/>
            </p:nvSpPr>
            <p:spPr bwMode="auto">
              <a:xfrm>
                <a:off x="1037" y="2674"/>
                <a:ext cx="517" cy="9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7" name="Freeform 131"/>
              <p:cNvSpPr>
                <a:spLocks/>
              </p:cNvSpPr>
              <p:nvPr/>
            </p:nvSpPr>
            <p:spPr bwMode="auto">
              <a:xfrm>
                <a:off x="1519" y="2749"/>
                <a:ext cx="35" cy="35"/>
              </a:xfrm>
              <a:custGeom>
                <a:avLst/>
                <a:gdLst>
                  <a:gd name="T0" fmla="*/ 0 w 105"/>
                  <a:gd name="T1" fmla="*/ 17 h 71"/>
                  <a:gd name="T2" fmla="*/ 12 w 105"/>
                  <a:gd name="T3" fmla="*/ 11 h 71"/>
                  <a:gd name="T4" fmla="*/ 2 w 105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47"/>
                    </a:lnTo>
                    <a:lnTo>
                      <a:pt x="16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9" name="Freeform 132"/>
            <p:cNvSpPr>
              <a:spLocks/>
            </p:cNvSpPr>
            <p:nvPr/>
          </p:nvSpPr>
          <p:spPr bwMode="auto">
            <a:xfrm>
              <a:off x="1550" y="2761"/>
              <a:ext cx="21" cy="20"/>
            </a:xfrm>
            <a:custGeom>
              <a:avLst/>
              <a:gdLst>
                <a:gd name="T0" fmla="*/ 1 w 62"/>
                <a:gd name="T1" fmla="*/ 0 h 42"/>
                <a:gd name="T2" fmla="*/ 7 w 62"/>
                <a:gd name="T3" fmla="*/ 7 h 42"/>
                <a:gd name="T4" fmla="*/ 0 w 62"/>
                <a:gd name="T5" fmla="*/ 10 h 42"/>
                <a:gd name="T6" fmla="*/ 1 w 62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42">
                  <a:moveTo>
                    <a:pt x="11" y="0"/>
                  </a:moveTo>
                  <a:lnTo>
                    <a:pt x="62" y="29"/>
                  </a:lnTo>
                  <a:lnTo>
                    <a:pt x="0" y="4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0" name="Group 133"/>
            <p:cNvGrpSpPr>
              <a:grpSpLocks/>
            </p:cNvGrpSpPr>
            <p:nvPr/>
          </p:nvGrpSpPr>
          <p:grpSpPr bwMode="auto">
            <a:xfrm>
              <a:off x="1399" y="2409"/>
              <a:ext cx="172" cy="67"/>
              <a:chOff x="1399" y="2409"/>
              <a:chExt cx="172" cy="67"/>
            </a:xfrm>
          </p:grpSpPr>
          <p:sp>
            <p:nvSpPr>
              <p:cNvPr id="31974" name="Line 134"/>
              <p:cNvSpPr>
                <a:spLocks noChangeShapeType="1"/>
              </p:cNvSpPr>
              <p:nvPr/>
            </p:nvSpPr>
            <p:spPr bwMode="auto">
              <a:xfrm flipH="1">
                <a:off x="1399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5" name="Freeform 135"/>
              <p:cNvSpPr>
                <a:spLocks/>
              </p:cNvSpPr>
              <p:nvPr/>
            </p:nvSpPr>
            <p:spPr bwMode="auto">
              <a:xfrm>
                <a:off x="1399" y="2443"/>
                <a:ext cx="36" cy="33"/>
              </a:xfrm>
              <a:custGeom>
                <a:avLst/>
                <a:gdLst>
                  <a:gd name="T0" fmla="*/ 9 w 108"/>
                  <a:gd name="T1" fmla="*/ 0 h 67"/>
                  <a:gd name="T2" fmla="*/ 0 w 108"/>
                  <a:gd name="T3" fmla="*/ 14 h 67"/>
                  <a:gd name="T4" fmla="*/ 12 w 108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8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1" name="Freeform 136"/>
            <p:cNvSpPr>
              <a:spLocks/>
            </p:cNvSpPr>
            <p:nvPr/>
          </p:nvSpPr>
          <p:spPr bwMode="auto">
            <a:xfrm>
              <a:off x="1383" y="2460"/>
              <a:ext cx="21" cy="19"/>
            </a:xfrm>
            <a:custGeom>
              <a:avLst/>
              <a:gdLst>
                <a:gd name="T0" fmla="*/ 5 w 62"/>
                <a:gd name="T1" fmla="*/ 0 h 39"/>
                <a:gd name="T2" fmla="*/ 0 w 62"/>
                <a:gd name="T3" fmla="*/ 7 h 39"/>
                <a:gd name="T4" fmla="*/ 7 w 62"/>
                <a:gd name="T5" fmla="*/ 9 h 39"/>
                <a:gd name="T6" fmla="*/ 5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43" y="0"/>
                  </a:moveTo>
                  <a:lnTo>
                    <a:pt x="0" y="31"/>
                  </a:lnTo>
                  <a:lnTo>
                    <a:pt x="62" y="3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2" name="Group 137"/>
            <p:cNvGrpSpPr>
              <a:grpSpLocks/>
            </p:cNvGrpSpPr>
            <p:nvPr/>
          </p:nvGrpSpPr>
          <p:grpSpPr bwMode="auto">
            <a:xfrm>
              <a:off x="1571" y="2409"/>
              <a:ext cx="172" cy="67"/>
              <a:chOff x="1571" y="2409"/>
              <a:chExt cx="172" cy="67"/>
            </a:xfrm>
          </p:grpSpPr>
          <p:sp>
            <p:nvSpPr>
              <p:cNvPr id="31972" name="Line 138"/>
              <p:cNvSpPr>
                <a:spLocks noChangeShapeType="1"/>
              </p:cNvSpPr>
              <p:nvPr/>
            </p:nvSpPr>
            <p:spPr bwMode="auto">
              <a:xfrm>
                <a:off x="1571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3" name="Freeform 139"/>
              <p:cNvSpPr>
                <a:spLocks/>
              </p:cNvSpPr>
              <p:nvPr/>
            </p:nvSpPr>
            <p:spPr bwMode="auto">
              <a:xfrm>
                <a:off x="1707" y="2443"/>
                <a:ext cx="36" cy="33"/>
              </a:xfrm>
              <a:custGeom>
                <a:avLst/>
                <a:gdLst>
                  <a:gd name="T0" fmla="*/ 0 w 108"/>
                  <a:gd name="T1" fmla="*/ 16 h 67"/>
                  <a:gd name="T2" fmla="*/ 12 w 108"/>
                  <a:gd name="T3" fmla="*/ 13 h 67"/>
                  <a:gd name="T4" fmla="*/ 3 w 108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0" y="67"/>
                    </a:moveTo>
                    <a:lnTo>
                      <a:pt x="108" y="55"/>
                    </a:lnTo>
                    <a:lnTo>
                      <a:pt x="3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3" name="Freeform 140"/>
            <p:cNvSpPr>
              <a:spLocks/>
            </p:cNvSpPr>
            <p:nvPr/>
          </p:nvSpPr>
          <p:spPr bwMode="auto">
            <a:xfrm>
              <a:off x="1737" y="2460"/>
              <a:ext cx="22" cy="19"/>
            </a:xfrm>
            <a:custGeom>
              <a:avLst/>
              <a:gdLst>
                <a:gd name="T0" fmla="*/ 2 w 67"/>
                <a:gd name="T1" fmla="*/ 0 h 39"/>
                <a:gd name="T2" fmla="*/ 7 w 67"/>
                <a:gd name="T3" fmla="*/ 7 h 39"/>
                <a:gd name="T4" fmla="*/ 0 w 67"/>
                <a:gd name="T5" fmla="*/ 9 h 39"/>
                <a:gd name="T6" fmla="*/ 2 w 67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">
                  <a:moveTo>
                    <a:pt x="19" y="0"/>
                  </a:moveTo>
                  <a:lnTo>
                    <a:pt x="67" y="31"/>
                  </a:lnTo>
                  <a:lnTo>
                    <a:pt x="0" y="39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4" name="Group 141"/>
            <p:cNvGrpSpPr>
              <a:grpSpLocks/>
            </p:cNvGrpSpPr>
            <p:nvPr/>
          </p:nvGrpSpPr>
          <p:grpSpPr bwMode="auto">
            <a:xfrm>
              <a:off x="2119" y="2409"/>
              <a:ext cx="173" cy="67"/>
              <a:chOff x="2119" y="2409"/>
              <a:chExt cx="173" cy="67"/>
            </a:xfrm>
          </p:grpSpPr>
          <p:sp>
            <p:nvSpPr>
              <p:cNvPr id="31970" name="Line 142"/>
              <p:cNvSpPr>
                <a:spLocks noChangeShapeType="1"/>
              </p:cNvSpPr>
              <p:nvPr/>
            </p:nvSpPr>
            <p:spPr bwMode="auto">
              <a:xfrm flipH="1">
                <a:off x="2119" y="2409"/>
                <a:ext cx="173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1" name="Freeform 143"/>
              <p:cNvSpPr>
                <a:spLocks/>
              </p:cNvSpPr>
              <p:nvPr/>
            </p:nvSpPr>
            <p:spPr bwMode="auto">
              <a:xfrm>
                <a:off x="2119" y="2443"/>
                <a:ext cx="36" cy="33"/>
              </a:xfrm>
              <a:custGeom>
                <a:avLst/>
                <a:gdLst>
                  <a:gd name="T0" fmla="*/ 9 w 107"/>
                  <a:gd name="T1" fmla="*/ 0 h 67"/>
                  <a:gd name="T2" fmla="*/ 0 w 107"/>
                  <a:gd name="T3" fmla="*/ 14 h 67"/>
                  <a:gd name="T4" fmla="*/ 12 w 107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7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7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5" name="Freeform 144"/>
            <p:cNvSpPr>
              <a:spLocks/>
            </p:cNvSpPr>
            <p:nvPr/>
          </p:nvSpPr>
          <p:spPr bwMode="auto">
            <a:xfrm>
              <a:off x="2103" y="2460"/>
              <a:ext cx="21" cy="19"/>
            </a:xfrm>
            <a:custGeom>
              <a:avLst/>
              <a:gdLst>
                <a:gd name="T0" fmla="*/ 5 w 62"/>
                <a:gd name="T1" fmla="*/ 0 h 39"/>
                <a:gd name="T2" fmla="*/ 0 w 62"/>
                <a:gd name="T3" fmla="*/ 7 h 39"/>
                <a:gd name="T4" fmla="*/ 7 w 62"/>
                <a:gd name="T5" fmla="*/ 9 h 39"/>
                <a:gd name="T6" fmla="*/ 5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45" y="0"/>
                  </a:moveTo>
                  <a:lnTo>
                    <a:pt x="0" y="31"/>
                  </a:lnTo>
                  <a:lnTo>
                    <a:pt x="62" y="39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6" name="Group 145"/>
            <p:cNvGrpSpPr>
              <a:grpSpLocks/>
            </p:cNvGrpSpPr>
            <p:nvPr/>
          </p:nvGrpSpPr>
          <p:grpSpPr bwMode="auto">
            <a:xfrm>
              <a:off x="2292" y="2409"/>
              <a:ext cx="172" cy="67"/>
              <a:chOff x="2292" y="2409"/>
              <a:chExt cx="172" cy="67"/>
            </a:xfrm>
          </p:grpSpPr>
          <p:sp>
            <p:nvSpPr>
              <p:cNvPr id="31968" name="Line 146"/>
              <p:cNvSpPr>
                <a:spLocks noChangeShapeType="1"/>
              </p:cNvSpPr>
              <p:nvPr/>
            </p:nvSpPr>
            <p:spPr bwMode="auto">
              <a:xfrm>
                <a:off x="2292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69" name="Freeform 147"/>
              <p:cNvSpPr>
                <a:spLocks/>
              </p:cNvSpPr>
              <p:nvPr/>
            </p:nvSpPr>
            <p:spPr bwMode="auto">
              <a:xfrm>
                <a:off x="2428" y="2443"/>
                <a:ext cx="36" cy="33"/>
              </a:xfrm>
              <a:custGeom>
                <a:avLst/>
                <a:gdLst>
                  <a:gd name="T0" fmla="*/ 0 w 107"/>
                  <a:gd name="T1" fmla="*/ 16 h 67"/>
                  <a:gd name="T2" fmla="*/ 12 w 107"/>
                  <a:gd name="T3" fmla="*/ 13 h 67"/>
                  <a:gd name="T4" fmla="*/ 3 w 107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7" h="67">
                    <a:moveTo>
                      <a:pt x="0" y="67"/>
                    </a:moveTo>
                    <a:lnTo>
                      <a:pt x="107" y="55"/>
                    </a:lnTo>
                    <a:lnTo>
                      <a:pt x="3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7" name="Freeform 148"/>
            <p:cNvSpPr>
              <a:spLocks/>
            </p:cNvSpPr>
            <p:nvPr/>
          </p:nvSpPr>
          <p:spPr bwMode="auto">
            <a:xfrm>
              <a:off x="2458" y="2460"/>
              <a:ext cx="22" cy="19"/>
            </a:xfrm>
            <a:custGeom>
              <a:avLst/>
              <a:gdLst>
                <a:gd name="T0" fmla="*/ 2 w 64"/>
                <a:gd name="T1" fmla="*/ 0 h 39"/>
                <a:gd name="T2" fmla="*/ 8 w 64"/>
                <a:gd name="T3" fmla="*/ 7 h 39"/>
                <a:gd name="T4" fmla="*/ 0 w 64"/>
                <a:gd name="T5" fmla="*/ 9 h 39"/>
                <a:gd name="T6" fmla="*/ 2 w 64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39">
                  <a:moveTo>
                    <a:pt x="19" y="0"/>
                  </a:moveTo>
                  <a:lnTo>
                    <a:pt x="64" y="31"/>
                  </a:lnTo>
                  <a:lnTo>
                    <a:pt x="0" y="39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763" name="Group 287"/>
          <p:cNvGrpSpPr>
            <a:grpSpLocks/>
          </p:cNvGrpSpPr>
          <p:nvPr/>
        </p:nvGrpSpPr>
        <p:grpSpPr bwMode="auto">
          <a:xfrm>
            <a:off x="3733800" y="966895"/>
            <a:ext cx="2461975" cy="2275840"/>
            <a:chOff x="2240" y="571"/>
            <a:chExt cx="1477" cy="1344"/>
          </a:xfrm>
        </p:grpSpPr>
        <p:sp>
          <p:nvSpPr>
            <p:cNvPr id="31869" name="Rectangle 150"/>
            <p:cNvSpPr>
              <a:spLocks noChangeArrowheads="1"/>
            </p:cNvSpPr>
            <p:nvPr/>
          </p:nvSpPr>
          <p:spPr bwMode="auto">
            <a:xfrm>
              <a:off x="2683" y="571"/>
              <a:ext cx="493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70" name="Rectangle 151"/>
            <p:cNvSpPr>
              <a:spLocks noChangeArrowheads="1"/>
            </p:cNvSpPr>
            <p:nvPr/>
          </p:nvSpPr>
          <p:spPr bwMode="auto">
            <a:xfrm>
              <a:off x="2800" y="59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1" name="Rectangle 152"/>
            <p:cNvSpPr>
              <a:spLocks noChangeArrowheads="1"/>
            </p:cNvSpPr>
            <p:nvPr/>
          </p:nvSpPr>
          <p:spPr bwMode="auto">
            <a:xfrm>
              <a:off x="2824" y="69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2" name="Rectangle 153"/>
            <p:cNvSpPr>
              <a:spLocks noChangeArrowheads="1"/>
            </p:cNvSpPr>
            <p:nvPr/>
          </p:nvSpPr>
          <p:spPr bwMode="auto">
            <a:xfrm>
              <a:off x="2824" y="787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3" name="Line 154"/>
            <p:cNvSpPr>
              <a:spLocks noChangeShapeType="1"/>
            </p:cNvSpPr>
            <p:nvPr/>
          </p:nvSpPr>
          <p:spPr bwMode="auto">
            <a:xfrm>
              <a:off x="2683" y="67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4" name="Line 155"/>
            <p:cNvSpPr>
              <a:spLocks noChangeShapeType="1"/>
            </p:cNvSpPr>
            <p:nvPr/>
          </p:nvSpPr>
          <p:spPr bwMode="auto">
            <a:xfrm>
              <a:off x="2683" y="887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5" name="Rectangle 156"/>
            <p:cNvSpPr>
              <a:spLocks noChangeArrowheads="1"/>
            </p:cNvSpPr>
            <p:nvPr/>
          </p:nvSpPr>
          <p:spPr bwMode="auto">
            <a:xfrm>
              <a:off x="2240" y="1200"/>
              <a:ext cx="493" cy="38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76" name="Rectangle 157"/>
            <p:cNvSpPr>
              <a:spLocks noChangeArrowheads="1"/>
            </p:cNvSpPr>
            <p:nvPr/>
          </p:nvSpPr>
          <p:spPr bwMode="auto">
            <a:xfrm>
              <a:off x="2357" y="122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7" name="Rectangle 158"/>
            <p:cNvSpPr>
              <a:spLocks noChangeArrowheads="1"/>
            </p:cNvSpPr>
            <p:nvPr/>
          </p:nvSpPr>
          <p:spPr bwMode="auto">
            <a:xfrm>
              <a:off x="2381" y="132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8" name="Rectangle 159"/>
            <p:cNvSpPr>
              <a:spLocks noChangeArrowheads="1"/>
            </p:cNvSpPr>
            <p:nvPr/>
          </p:nvSpPr>
          <p:spPr bwMode="auto">
            <a:xfrm>
              <a:off x="2381" y="1416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9" name="Line 160"/>
            <p:cNvSpPr>
              <a:spLocks noChangeShapeType="1"/>
            </p:cNvSpPr>
            <p:nvPr/>
          </p:nvSpPr>
          <p:spPr bwMode="auto">
            <a:xfrm>
              <a:off x="2240" y="130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0" name="Line 161"/>
            <p:cNvSpPr>
              <a:spLocks noChangeShapeType="1"/>
            </p:cNvSpPr>
            <p:nvPr/>
          </p:nvSpPr>
          <p:spPr bwMode="auto">
            <a:xfrm>
              <a:off x="2240" y="1517"/>
              <a:ext cx="4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1" name="Rectangle 162"/>
            <p:cNvSpPr>
              <a:spLocks noChangeArrowheads="1"/>
            </p:cNvSpPr>
            <p:nvPr/>
          </p:nvSpPr>
          <p:spPr bwMode="auto">
            <a:xfrm>
              <a:off x="3224" y="1200"/>
              <a:ext cx="493" cy="2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82" name="Rectangle 163"/>
            <p:cNvSpPr>
              <a:spLocks noChangeArrowheads="1"/>
            </p:cNvSpPr>
            <p:nvPr/>
          </p:nvSpPr>
          <p:spPr bwMode="auto">
            <a:xfrm>
              <a:off x="3341" y="122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- 3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83" name="Rectangle 164"/>
            <p:cNvSpPr>
              <a:spLocks noChangeArrowheads="1"/>
            </p:cNvSpPr>
            <p:nvPr/>
          </p:nvSpPr>
          <p:spPr bwMode="auto">
            <a:xfrm>
              <a:off x="3364" y="132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x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84" name="Line 165"/>
            <p:cNvSpPr>
              <a:spLocks noChangeShapeType="1"/>
            </p:cNvSpPr>
            <p:nvPr/>
          </p:nvSpPr>
          <p:spPr bwMode="auto">
            <a:xfrm>
              <a:off x="3224" y="130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5" name="Line 166"/>
            <p:cNvSpPr>
              <a:spLocks noChangeShapeType="1"/>
            </p:cNvSpPr>
            <p:nvPr/>
          </p:nvSpPr>
          <p:spPr bwMode="auto">
            <a:xfrm>
              <a:off x="3224" y="1411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6" name="Line 167"/>
            <p:cNvSpPr>
              <a:spLocks noChangeShapeType="1"/>
            </p:cNvSpPr>
            <p:nvPr/>
          </p:nvSpPr>
          <p:spPr bwMode="auto">
            <a:xfrm flipV="1">
              <a:off x="2290" y="744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7" name="Line 168"/>
            <p:cNvSpPr>
              <a:spLocks noChangeShapeType="1"/>
            </p:cNvSpPr>
            <p:nvPr/>
          </p:nvSpPr>
          <p:spPr bwMode="auto">
            <a:xfrm>
              <a:off x="2290" y="744"/>
              <a:ext cx="39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8" name="Line 169"/>
            <p:cNvSpPr>
              <a:spLocks noChangeShapeType="1"/>
            </p:cNvSpPr>
            <p:nvPr/>
          </p:nvSpPr>
          <p:spPr bwMode="auto">
            <a:xfrm>
              <a:off x="2486" y="1587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9" name="Line 170"/>
            <p:cNvSpPr>
              <a:spLocks noChangeShapeType="1"/>
            </p:cNvSpPr>
            <p:nvPr/>
          </p:nvSpPr>
          <p:spPr bwMode="auto">
            <a:xfrm>
              <a:off x="3470" y="1481"/>
              <a:ext cx="1" cy="2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0" name="Line 171"/>
            <p:cNvSpPr>
              <a:spLocks noChangeShapeType="1"/>
            </p:cNvSpPr>
            <p:nvPr/>
          </p:nvSpPr>
          <p:spPr bwMode="auto">
            <a:xfrm>
              <a:off x="2486" y="1692"/>
              <a:ext cx="9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1" name="Line 172"/>
            <p:cNvSpPr>
              <a:spLocks noChangeShapeType="1"/>
            </p:cNvSpPr>
            <p:nvPr/>
          </p:nvSpPr>
          <p:spPr bwMode="auto">
            <a:xfrm>
              <a:off x="3175" y="744"/>
              <a:ext cx="39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2" name="Line 173"/>
            <p:cNvSpPr>
              <a:spLocks noChangeShapeType="1"/>
            </p:cNvSpPr>
            <p:nvPr/>
          </p:nvSpPr>
          <p:spPr bwMode="auto">
            <a:xfrm flipV="1">
              <a:off x="3568" y="744"/>
              <a:ext cx="1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3" name="Line 174"/>
            <p:cNvSpPr>
              <a:spLocks noChangeShapeType="1"/>
            </p:cNvSpPr>
            <p:nvPr/>
          </p:nvSpPr>
          <p:spPr bwMode="auto">
            <a:xfrm flipV="1">
              <a:off x="2486" y="1095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4" name="Freeform 175"/>
            <p:cNvSpPr>
              <a:spLocks/>
            </p:cNvSpPr>
            <p:nvPr/>
          </p:nvSpPr>
          <p:spPr bwMode="auto">
            <a:xfrm>
              <a:off x="2880" y="955"/>
              <a:ext cx="98" cy="70"/>
            </a:xfrm>
            <a:custGeom>
              <a:avLst/>
              <a:gdLst>
                <a:gd name="T0" fmla="*/ 36 w 133"/>
                <a:gd name="T1" fmla="*/ 0 h 114"/>
                <a:gd name="T2" fmla="*/ 0 w 133"/>
                <a:gd name="T3" fmla="*/ 43 h 114"/>
                <a:gd name="T4" fmla="*/ 72 w 133"/>
                <a:gd name="T5" fmla="*/ 43 h 114"/>
                <a:gd name="T6" fmla="*/ 36 w 133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3" h="114">
                  <a:moveTo>
                    <a:pt x="66" y="0"/>
                  </a:moveTo>
                  <a:lnTo>
                    <a:pt x="0" y="114"/>
                  </a:lnTo>
                  <a:lnTo>
                    <a:pt x="133" y="114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5" name="Line 176"/>
            <p:cNvSpPr>
              <a:spLocks noChangeShapeType="1"/>
            </p:cNvSpPr>
            <p:nvPr/>
          </p:nvSpPr>
          <p:spPr bwMode="auto">
            <a:xfrm>
              <a:off x="2929" y="1025"/>
              <a:ext cx="0" cy="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6" name="Line 177"/>
            <p:cNvSpPr>
              <a:spLocks noChangeShapeType="1"/>
            </p:cNvSpPr>
            <p:nvPr/>
          </p:nvSpPr>
          <p:spPr bwMode="auto">
            <a:xfrm>
              <a:off x="2486" y="1095"/>
              <a:ext cx="9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7" name="Line 178"/>
            <p:cNvSpPr>
              <a:spLocks noChangeShapeType="1"/>
            </p:cNvSpPr>
            <p:nvPr/>
          </p:nvSpPr>
          <p:spPr bwMode="auto">
            <a:xfrm flipV="1">
              <a:off x="3420" y="1095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8" name="Freeform 179"/>
            <p:cNvSpPr>
              <a:spLocks/>
            </p:cNvSpPr>
            <p:nvPr/>
          </p:nvSpPr>
          <p:spPr bwMode="auto">
            <a:xfrm>
              <a:off x="3519" y="1095"/>
              <a:ext cx="98" cy="105"/>
            </a:xfrm>
            <a:custGeom>
              <a:avLst/>
              <a:gdLst>
                <a:gd name="T0" fmla="*/ 36 w 133"/>
                <a:gd name="T1" fmla="*/ 0 h 171"/>
                <a:gd name="T2" fmla="*/ 0 w 133"/>
                <a:gd name="T3" fmla="*/ 33 h 171"/>
                <a:gd name="T4" fmla="*/ 36 w 133"/>
                <a:gd name="T5" fmla="*/ 64 h 171"/>
                <a:gd name="T6" fmla="*/ 72 w 133"/>
                <a:gd name="T7" fmla="*/ 33 h 171"/>
                <a:gd name="T8" fmla="*/ 36 w 133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171">
                  <a:moveTo>
                    <a:pt x="67" y="0"/>
                  </a:moveTo>
                  <a:lnTo>
                    <a:pt x="0" y="86"/>
                  </a:lnTo>
                  <a:lnTo>
                    <a:pt x="67" y="171"/>
                  </a:lnTo>
                  <a:lnTo>
                    <a:pt x="133" y="8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9" name="Rectangle 180"/>
            <p:cNvSpPr>
              <a:spLocks noChangeArrowheads="1"/>
            </p:cNvSpPr>
            <p:nvPr/>
          </p:nvSpPr>
          <p:spPr bwMode="auto">
            <a:xfrm>
              <a:off x="2535" y="1671"/>
              <a:ext cx="93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0" name="Rectangle 181"/>
            <p:cNvSpPr>
              <a:spLocks noChangeArrowheads="1"/>
            </p:cNvSpPr>
            <p:nvPr/>
          </p:nvSpPr>
          <p:spPr bwMode="auto">
            <a:xfrm>
              <a:off x="2649" y="1779"/>
              <a:ext cx="6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500" dirty="0">
                  <a:ea typeface="新細明體" pitchFamily="18" charset="-120"/>
                </a:rPr>
                <a:t>Domain model</a:t>
              </a:r>
              <a:endParaRPr lang="en-US" altLang="zh-TW" sz="2500" dirty="0">
                <a:ea typeface="新細明體" pitchFamily="18" charset="-120"/>
              </a:endParaRPr>
            </a:p>
          </p:txBody>
        </p:sp>
      </p:grpSp>
      <p:grpSp>
        <p:nvGrpSpPr>
          <p:cNvPr id="31764" name="Group 182"/>
          <p:cNvGrpSpPr>
            <a:grpSpLocks/>
          </p:cNvGrpSpPr>
          <p:nvPr/>
        </p:nvGrpSpPr>
        <p:grpSpPr bwMode="auto">
          <a:xfrm>
            <a:off x="6828235" y="736600"/>
            <a:ext cx="1858565" cy="2375747"/>
            <a:chOff x="4001" y="435"/>
            <a:chExt cx="1115" cy="1403"/>
          </a:xfrm>
        </p:grpSpPr>
        <p:sp>
          <p:nvSpPr>
            <p:cNvPr id="31849" name="Rectangle 183"/>
            <p:cNvSpPr>
              <a:spLocks noChangeArrowheads="1"/>
            </p:cNvSpPr>
            <p:nvPr/>
          </p:nvSpPr>
          <p:spPr bwMode="auto">
            <a:xfrm>
              <a:off x="4001" y="635"/>
              <a:ext cx="490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0" name="Text Box 184"/>
            <p:cNvSpPr txBox="1">
              <a:spLocks noChangeArrowheads="1"/>
            </p:cNvSpPr>
            <p:nvPr/>
          </p:nvSpPr>
          <p:spPr bwMode="auto">
            <a:xfrm>
              <a:off x="4052" y="643"/>
              <a:ext cx="41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Student</a:t>
              </a:r>
            </a:p>
          </p:txBody>
        </p:sp>
        <p:sp>
          <p:nvSpPr>
            <p:cNvPr id="31851" name="Rectangle 185"/>
            <p:cNvSpPr>
              <a:spLocks noChangeArrowheads="1"/>
            </p:cNvSpPr>
            <p:nvPr/>
          </p:nvSpPr>
          <p:spPr bwMode="auto">
            <a:xfrm>
              <a:off x="4006" y="1398"/>
              <a:ext cx="490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2" name="Text Box 186"/>
            <p:cNvSpPr txBox="1">
              <a:spLocks noChangeArrowheads="1"/>
            </p:cNvSpPr>
            <p:nvPr/>
          </p:nvSpPr>
          <p:spPr bwMode="auto">
            <a:xfrm>
              <a:off x="4057" y="1406"/>
              <a:ext cx="41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Student</a:t>
              </a:r>
            </a:p>
          </p:txBody>
        </p:sp>
        <p:sp>
          <p:nvSpPr>
            <p:cNvPr id="31853" name="AutoShape 187"/>
            <p:cNvSpPr>
              <a:spLocks noChangeArrowheads="1"/>
            </p:cNvSpPr>
            <p:nvPr/>
          </p:nvSpPr>
          <p:spPr bwMode="auto">
            <a:xfrm>
              <a:off x="4001" y="788"/>
              <a:ext cx="483" cy="68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4" name="Text Box 188"/>
            <p:cNvSpPr txBox="1">
              <a:spLocks noChangeArrowheads="1"/>
            </p:cNvSpPr>
            <p:nvPr/>
          </p:nvSpPr>
          <p:spPr bwMode="auto">
            <a:xfrm>
              <a:off x="4047" y="1049"/>
              <a:ext cx="3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enroll</a:t>
              </a:r>
            </a:p>
          </p:txBody>
        </p:sp>
        <p:sp>
          <p:nvSpPr>
            <p:cNvPr id="31855" name="Line 189"/>
            <p:cNvSpPr>
              <a:spLocks noChangeShapeType="1"/>
            </p:cNvSpPr>
            <p:nvPr/>
          </p:nvSpPr>
          <p:spPr bwMode="auto">
            <a:xfrm>
              <a:off x="4224" y="837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56" name="Line 190"/>
            <p:cNvSpPr>
              <a:spLocks noChangeShapeType="1"/>
            </p:cNvSpPr>
            <p:nvPr/>
          </p:nvSpPr>
          <p:spPr bwMode="auto">
            <a:xfrm>
              <a:off x="4235" y="1237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57" name="Oval 191"/>
            <p:cNvSpPr>
              <a:spLocks noChangeArrowheads="1"/>
            </p:cNvSpPr>
            <p:nvPr/>
          </p:nvSpPr>
          <p:spPr bwMode="auto">
            <a:xfrm>
              <a:off x="4699" y="435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8" name="Text Box 192"/>
            <p:cNvSpPr txBox="1">
              <a:spLocks noChangeArrowheads="1"/>
            </p:cNvSpPr>
            <p:nvPr/>
          </p:nvSpPr>
          <p:spPr bwMode="auto">
            <a:xfrm>
              <a:off x="4785" y="594"/>
              <a:ext cx="20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sn</a:t>
              </a:r>
            </a:p>
          </p:txBody>
        </p:sp>
        <p:sp>
          <p:nvSpPr>
            <p:cNvPr id="31859" name="Oval 193"/>
            <p:cNvSpPr>
              <a:spLocks noChangeArrowheads="1"/>
            </p:cNvSpPr>
            <p:nvPr/>
          </p:nvSpPr>
          <p:spPr bwMode="auto">
            <a:xfrm>
              <a:off x="4726" y="611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0" name="Text Box 194"/>
            <p:cNvSpPr txBox="1">
              <a:spLocks noChangeArrowheads="1"/>
            </p:cNvSpPr>
            <p:nvPr/>
          </p:nvSpPr>
          <p:spPr bwMode="auto">
            <a:xfrm>
              <a:off x="4737" y="760"/>
              <a:ext cx="36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sname</a:t>
              </a:r>
            </a:p>
          </p:txBody>
        </p:sp>
        <p:sp>
          <p:nvSpPr>
            <p:cNvPr id="31861" name="Line 195"/>
            <p:cNvSpPr>
              <a:spLocks noChangeShapeType="1"/>
            </p:cNvSpPr>
            <p:nvPr/>
          </p:nvSpPr>
          <p:spPr bwMode="auto">
            <a:xfrm flipV="1">
              <a:off x="4485" y="677"/>
              <a:ext cx="214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2" name="Line 196"/>
            <p:cNvSpPr>
              <a:spLocks noChangeShapeType="1"/>
            </p:cNvSpPr>
            <p:nvPr/>
          </p:nvSpPr>
          <p:spPr bwMode="auto">
            <a:xfrm>
              <a:off x="4485" y="720"/>
              <a:ext cx="251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3" name="Oval 197"/>
            <p:cNvSpPr>
              <a:spLocks noChangeArrowheads="1"/>
            </p:cNvSpPr>
            <p:nvPr/>
          </p:nvSpPr>
          <p:spPr bwMode="auto">
            <a:xfrm>
              <a:off x="4710" y="1176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4" name="Text Box 198"/>
            <p:cNvSpPr txBox="1">
              <a:spLocks noChangeArrowheads="1"/>
            </p:cNvSpPr>
            <p:nvPr/>
          </p:nvSpPr>
          <p:spPr bwMode="auto">
            <a:xfrm>
              <a:off x="4796" y="1335"/>
              <a:ext cx="2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cn</a:t>
              </a:r>
            </a:p>
          </p:txBody>
        </p:sp>
        <p:sp>
          <p:nvSpPr>
            <p:cNvPr id="31865" name="Oval 199"/>
            <p:cNvSpPr>
              <a:spLocks noChangeArrowheads="1"/>
            </p:cNvSpPr>
            <p:nvPr/>
          </p:nvSpPr>
          <p:spPr bwMode="auto">
            <a:xfrm>
              <a:off x="4737" y="1352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6" name="Text Box 200"/>
            <p:cNvSpPr txBox="1">
              <a:spLocks noChangeArrowheads="1"/>
            </p:cNvSpPr>
            <p:nvPr/>
          </p:nvSpPr>
          <p:spPr bwMode="auto">
            <a:xfrm>
              <a:off x="4748" y="1501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cname</a:t>
              </a:r>
            </a:p>
          </p:txBody>
        </p:sp>
        <p:sp>
          <p:nvSpPr>
            <p:cNvPr id="31867" name="Line 201"/>
            <p:cNvSpPr>
              <a:spLocks noChangeShapeType="1"/>
            </p:cNvSpPr>
            <p:nvPr/>
          </p:nvSpPr>
          <p:spPr bwMode="auto">
            <a:xfrm flipV="1">
              <a:off x="4496" y="1418"/>
              <a:ext cx="214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8" name="Line 202"/>
            <p:cNvSpPr>
              <a:spLocks noChangeShapeType="1"/>
            </p:cNvSpPr>
            <p:nvPr/>
          </p:nvSpPr>
          <p:spPr bwMode="auto">
            <a:xfrm>
              <a:off x="4496" y="1461"/>
              <a:ext cx="251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31765" name="Group 203"/>
          <p:cNvGrpSpPr>
            <a:grpSpLocks/>
          </p:cNvGrpSpPr>
          <p:nvPr/>
        </p:nvGrpSpPr>
        <p:grpSpPr bwMode="auto">
          <a:xfrm>
            <a:off x="3763804" y="4111973"/>
            <a:ext cx="2306955" cy="1712015"/>
            <a:chOff x="2354" y="1402"/>
            <a:chExt cx="2445" cy="1667"/>
          </a:xfrm>
        </p:grpSpPr>
        <p:grpSp>
          <p:nvGrpSpPr>
            <p:cNvPr id="31766" name="Group 204"/>
            <p:cNvGrpSpPr>
              <a:grpSpLocks/>
            </p:cNvGrpSpPr>
            <p:nvPr/>
          </p:nvGrpSpPr>
          <p:grpSpPr bwMode="auto">
            <a:xfrm>
              <a:off x="3213" y="1737"/>
              <a:ext cx="133" cy="1008"/>
              <a:chOff x="3213" y="1737"/>
              <a:chExt cx="133" cy="1008"/>
            </a:xfrm>
          </p:grpSpPr>
          <p:sp>
            <p:nvSpPr>
              <p:cNvPr id="31846" name="Rectangle 205"/>
              <p:cNvSpPr>
                <a:spLocks noChangeArrowheads="1"/>
              </p:cNvSpPr>
              <p:nvPr/>
            </p:nvSpPr>
            <p:spPr bwMode="auto">
              <a:xfrm>
                <a:off x="3213" y="1737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7" name="Rectangle 206"/>
              <p:cNvSpPr>
                <a:spLocks noChangeArrowheads="1"/>
              </p:cNvSpPr>
              <p:nvPr/>
            </p:nvSpPr>
            <p:spPr bwMode="auto">
              <a:xfrm>
                <a:off x="3213" y="2360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8" name="Line 207"/>
              <p:cNvSpPr>
                <a:spLocks noChangeShapeType="1"/>
              </p:cNvSpPr>
              <p:nvPr/>
            </p:nvSpPr>
            <p:spPr bwMode="auto">
              <a:xfrm>
                <a:off x="3279" y="2121"/>
                <a:ext cx="1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67" name="Group 208"/>
            <p:cNvGrpSpPr>
              <a:grpSpLocks/>
            </p:cNvGrpSpPr>
            <p:nvPr/>
          </p:nvGrpSpPr>
          <p:grpSpPr bwMode="auto">
            <a:xfrm>
              <a:off x="4137" y="1737"/>
              <a:ext cx="133" cy="1008"/>
              <a:chOff x="4137" y="1737"/>
              <a:chExt cx="133" cy="1008"/>
            </a:xfrm>
          </p:grpSpPr>
          <p:sp>
            <p:nvSpPr>
              <p:cNvPr id="31843" name="Rectangle 209"/>
              <p:cNvSpPr>
                <a:spLocks noChangeArrowheads="1"/>
              </p:cNvSpPr>
              <p:nvPr/>
            </p:nvSpPr>
            <p:spPr bwMode="auto">
              <a:xfrm>
                <a:off x="4137" y="1737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4" name="Rectangle 210"/>
              <p:cNvSpPr>
                <a:spLocks noChangeArrowheads="1"/>
              </p:cNvSpPr>
              <p:nvPr/>
            </p:nvSpPr>
            <p:spPr bwMode="auto">
              <a:xfrm>
                <a:off x="4137" y="2360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5" name="Line 211"/>
              <p:cNvSpPr>
                <a:spLocks noChangeShapeType="1"/>
              </p:cNvSpPr>
              <p:nvPr/>
            </p:nvSpPr>
            <p:spPr bwMode="auto">
              <a:xfrm>
                <a:off x="4203" y="2121"/>
                <a:ext cx="1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768" name="Rectangle 212"/>
            <p:cNvSpPr>
              <a:spLocks noChangeArrowheads="1"/>
            </p:cNvSpPr>
            <p:nvPr/>
          </p:nvSpPr>
          <p:spPr bwMode="auto">
            <a:xfrm>
              <a:off x="2882" y="1402"/>
              <a:ext cx="728" cy="1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69" name="Rectangle 213"/>
            <p:cNvSpPr>
              <a:spLocks noChangeArrowheads="1"/>
            </p:cNvSpPr>
            <p:nvPr/>
          </p:nvSpPr>
          <p:spPr bwMode="auto">
            <a:xfrm>
              <a:off x="3015" y="1442"/>
              <a:ext cx="22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Obj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0" name="Rectangle 214"/>
            <p:cNvSpPr>
              <a:spLocks noChangeArrowheads="1"/>
            </p:cNvSpPr>
            <p:nvPr/>
          </p:nvSpPr>
          <p:spPr bwMode="auto">
            <a:xfrm>
              <a:off x="3179" y="1442"/>
              <a:ext cx="40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 : class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1" name="Line 215"/>
            <p:cNvSpPr>
              <a:spLocks noChangeShapeType="1"/>
            </p:cNvSpPr>
            <p:nvPr/>
          </p:nvSpPr>
          <p:spPr bwMode="auto">
            <a:xfrm>
              <a:off x="3279" y="1546"/>
              <a:ext cx="1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72" name="Line 216"/>
            <p:cNvSpPr>
              <a:spLocks noChangeShapeType="1"/>
            </p:cNvSpPr>
            <p:nvPr/>
          </p:nvSpPr>
          <p:spPr bwMode="auto">
            <a:xfrm>
              <a:off x="4203" y="1546"/>
              <a:ext cx="1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73" name="Rectangle 217"/>
            <p:cNvSpPr>
              <a:spLocks noChangeArrowheads="1"/>
            </p:cNvSpPr>
            <p:nvPr/>
          </p:nvSpPr>
          <p:spPr bwMode="auto">
            <a:xfrm>
              <a:off x="3807" y="1402"/>
              <a:ext cx="728" cy="1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74" name="Rectangle 218"/>
            <p:cNvSpPr>
              <a:spLocks noChangeArrowheads="1"/>
            </p:cNvSpPr>
            <p:nvPr/>
          </p:nvSpPr>
          <p:spPr bwMode="auto">
            <a:xfrm>
              <a:off x="3956" y="1442"/>
              <a:ext cx="1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b : 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5" name="Rectangle 219"/>
            <p:cNvSpPr>
              <a:spLocks noChangeArrowheads="1"/>
            </p:cNvSpPr>
            <p:nvPr/>
          </p:nvSpPr>
          <p:spPr bwMode="auto">
            <a:xfrm>
              <a:off x="4098" y="1442"/>
              <a:ext cx="38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Bclass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6" name="Line 220"/>
            <p:cNvSpPr>
              <a:spLocks noChangeShapeType="1"/>
            </p:cNvSpPr>
            <p:nvPr/>
          </p:nvSpPr>
          <p:spPr bwMode="auto">
            <a:xfrm>
              <a:off x="2420" y="1689"/>
              <a:ext cx="1" cy="1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777" name="Group 221"/>
            <p:cNvGrpSpPr>
              <a:grpSpLocks/>
            </p:cNvGrpSpPr>
            <p:nvPr/>
          </p:nvGrpSpPr>
          <p:grpSpPr bwMode="auto">
            <a:xfrm>
              <a:off x="2354" y="1498"/>
              <a:ext cx="132" cy="191"/>
              <a:chOff x="2354" y="1498"/>
              <a:chExt cx="132" cy="191"/>
            </a:xfrm>
          </p:grpSpPr>
          <p:sp>
            <p:nvSpPr>
              <p:cNvPr id="31838" name="Oval 222"/>
              <p:cNvSpPr>
                <a:spLocks noChangeArrowheads="1"/>
              </p:cNvSpPr>
              <p:nvPr/>
            </p:nvSpPr>
            <p:spPr bwMode="auto">
              <a:xfrm>
                <a:off x="2383" y="1498"/>
                <a:ext cx="81" cy="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39" name="Line 223"/>
              <p:cNvSpPr>
                <a:spLocks noChangeShapeType="1"/>
              </p:cNvSpPr>
              <p:nvPr/>
            </p:nvSpPr>
            <p:spPr bwMode="auto">
              <a:xfrm>
                <a:off x="2420" y="1556"/>
                <a:ext cx="1" cy="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0" name="Line 224"/>
              <p:cNvSpPr>
                <a:spLocks noChangeShapeType="1"/>
              </p:cNvSpPr>
              <p:nvPr/>
            </p:nvSpPr>
            <p:spPr bwMode="auto">
              <a:xfrm>
                <a:off x="2420" y="1642"/>
                <a:ext cx="66" cy="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1" name="Line 225"/>
              <p:cNvSpPr>
                <a:spLocks noChangeShapeType="1"/>
              </p:cNvSpPr>
              <p:nvPr/>
            </p:nvSpPr>
            <p:spPr bwMode="auto">
              <a:xfrm flipH="1">
                <a:off x="2354" y="1642"/>
                <a:ext cx="66" cy="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2" name="Line 226"/>
              <p:cNvSpPr>
                <a:spLocks noChangeShapeType="1"/>
              </p:cNvSpPr>
              <p:nvPr/>
            </p:nvSpPr>
            <p:spPr bwMode="auto">
              <a:xfrm>
                <a:off x="2354" y="1594"/>
                <a:ext cx="13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78" name="Group 227"/>
            <p:cNvGrpSpPr>
              <a:grpSpLocks/>
            </p:cNvGrpSpPr>
            <p:nvPr/>
          </p:nvGrpSpPr>
          <p:grpSpPr bwMode="auto">
            <a:xfrm>
              <a:off x="2420" y="1754"/>
              <a:ext cx="793" cy="63"/>
              <a:chOff x="2420" y="1754"/>
              <a:chExt cx="793" cy="63"/>
            </a:xfrm>
          </p:grpSpPr>
          <p:sp>
            <p:nvSpPr>
              <p:cNvPr id="31836" name="Line 228"/>
              <p:cNvSpPr>
                <a:spLocks noChangeShapeType="1"/>
              </p:cNvSpPr>
              <p:nvPr/>
            </p:nvSpPr>
            <p:spPr bwMode="auto">
              <a:xfrm>
                <a:off x="2420" y="1785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7" name="Freeform 229"/>
              <p:cNvSpPr>
                <a:spLocks/>
              </p:cNvSpPr>
              <p:nvPr/>
            </p:nvSpPr>
            <p:spPr bwMode="auto">
              <a:xfrm>
                <a:off x="3127" y="1754"/>
                <a:ext cx="86" cy="63"/>
              </a:xfrm>
              <a:custGeom>
                <a:avLst/>
                <a:gdLst>
                  <a:gd name="T0" fmla="*/ 0 w 86"/>
                  <a:gd name="T1" fmla="*/ 32 h 125"/>
                  <a:gd name="T2" fmla="*/ 86 w 86"/>
                  <a:gd name="T3" fmla="*/ 16 h 125"/>
                  <a:gd name="T4" fmla="*/ 0 w 86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5">
                    <a:moveTo>
                      <a:pt x="0" y="125"/>
                    </a:moveTo>
                    <a:lnTo>
                      <a:pt x="86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79" name="Group 230"/>
            <p:cNvGrpSpPr>
              <a:grpSpLocks/>
            </p:cNvGrpSpPr>
            <p:nvPr/>
          </p:nvGrpSpPr>
          <p:grpSpPr bwMode="auto">
            <a:xfrm>
              <a:off x="3345" y="1754"/>
              <a:ext cx="792" cy="63"/>
              <a:chOff x="3345" y="1754"/>
              <a:chExt cx="792" cy="63"/>
            </a:xfrm>
          </p:grpSpPr>
          <p:sp>
            <p:nvSpPr>
              <p:cNvPr id="31834" name="Line 231"/>
              <p:cNvSpPr>
                <a:spLocks noChangeShapeType="1"/>
              </p:cNvSpPr>
              <p:nvPr/>
            </p:nvSpPr>
            <p:spPr bwMode="auto">
              <a:xfrm>
                <a:off x="3345" y="1785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5" name="Freeform 232"/>
              <p:cNvSpPr>
                <a:spLocks/>
              </p:cNvSpPr>
              <p:nvPr/>
            </p:nvSpPr>
            <p:spPr bwMode="auto">
              <a:xfrm>
                <a:off x="4052" y="1754"/>
                <a:ext cx="85" cy="63"/>
              </a:xfrm>
              <a:custGeom>
                <a:avLst/>
                <a:gdLst>
                  <a:gd name="T0" fmla="*/ 0 w 85"/>
                  <a:gd name="T1" fmla="*/ 32 h 125"/>
                  <a:gd name="T2" fmla="*/ 85 w 85"/>
                  <a:gd name="T3" fmla="*/ 16 h 125"/>
                  <a:gd name="T4" fmla="*/ 0 w 85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5">
                    <a:moveTo>
                      <a:pt x="0" y="125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0" name="Group 233"/>
            <p:cNvGrpSpPr>
              <a:grpSpLocks/>
            </p:cNvGrpSpPr>
            <p:nvPr/>
          </p:nvGrpSpPr>
          <p:grpSpPr bwMode="auto">
            <a:xfrm>
              <a:off x="4269" y="1754"/>
              <a:ext cx="396" cy="63"/>
              <a:chOff x="4269" y="1754"/>
              <a:chExt cx="396" cy="63"/>
            </a:xfrm>
          </p:grpSpPr>
          <p:sp>
            <p:nvSpPr>
              <p:cNvPr id="31832" name="Line 234"/>
              <p:cNvSpPr>
                <a:spLocks noChangeShapeType="1"/>
              </p:cNvSpPr>
              <p:nvPr/>
            </p:nvSpPr>
            <p:spPr bwMode="auto">
              <a:xfrm>
                <a:off x="4269" y="1785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3" name="Freeform 235"/>
              <p:cNvSpPr>
                <a:spLocks/>
              </p:cNvSpPr>
              <p:nvPr/>
            </p:nvSpPr>
            <p:spPr bwMode="auto">
              <a:xfrm>
                <a:off x="4580" y="1754"/>
                <a:ext cx="85" cy="63"/>
              </a:xfrm>
              <a:custGeom>
                <a:avLst/>
                <a:gdLst>
                  <a:gd name="T0" fmla="*/ 0 w 85"/>
                  <a:gd name="T1" fmla="*/ 32 h 125"/>
                  <a:gd name="T2" fmla="*/ 85 w 85"/>
                  <a:gd name="T3" fmla="*/ 16 h 125"/>
                  <a:gd name="T4" fmla="*/ 0 w 85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5">
                    <a:moveTo>
                      <a:pt x="0" y="125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1" name="Group 236"/>
            <p:cNvGrpSpPr>
              <a:grpSpLocks/>
            </p:cNvGrpSpPr>
            <p:nvPr/>
          </p:nvGrpSpPr>
          <p:grpSpPr bwMode="auto">
            <a:xfrm>
              <a:off x="2420" y="2377"/>
              <a:ext cx="793" cy="63"/>
              <a:chOff x="2420" y="2377"/>
              <a:chExt cx="793" cy="63"/>
            </a:xfrm>
          </p:grpSpPr>
          <p:sp>
            <p:nvSpPr>
              <p:cNvPr id="31830" name="Line 237"/>
              <p:cNvSpPr>
                <a:spLocks noChangeShapeType="1"/>
              </p:cNvSpPr>
              <p:nvPr/>
            </p:nvSpPr>
            <p:spPr bwMode="auto">
              <a:xfrm>
                <a:off x="2420" y="2408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1" name="Freeform 238"/>
              <p:cNvSpPr>
                <a:spLocks/>
              </p:cNvSpPr>
              <p:nvPr/>
            </p:nvSpPr>
            <p:spPr bwMode="auto">
              <a:xfrm>
                <a:off x="3127" y="2377"/>
                <a:ext cx="86" cy="63"/>
              </a:xfrm>
              <a:custGeom>
                <a:avLst/>
                <a:gdLst>
                  <a:gd name="T0" fmla="*/ 0 w 86"/>
                  <a:gd name="T1" fmla="*/ 32 h 126"/>
                  <a:gd name="T2" fmla="*/ 86 w 86"/>
                  <a:gd name="T3" fmla="*/ 16 h 126"/>
                  <a:gd name="T4" fmla="*/ 0 w 86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0" y="126"/>
                    </a:moveTo>
                    <a:lnTo>
                      <a:pt x="86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2" name="Group 239"/>
            <p:cNvGrpSpPr>
              <a:grpSpLocks/>
            </p:cNvGrpSpPr>
            <p:nvPr/>
          </p:nvGrpSpPr>
          <p:grpSpPr bwMode="auto">
            <a:xfrm>
              <a:off x="3345" y="2377"/>
              <a:ext cx="792" cy="63"/>
              <a:chOff x="3345" y="2377"/>
              <a:chExt cx="792" cy="63"/>
            </a:xfrm>
          </p:grpSpPr>
          <p:sp>
            <p:nvSpPr>
              <p:cNvPr id="31828" name="Line 240"/>
              <p:cNvSpPr>
                <a:spLocks noChangeShapeType="1"/>
              </p:cNvSpPr>
              <p:nvPr/>
            </p:nvSpPr>
            <p:spPr bwMode="auto">
              <a:xfrm>
                <a:off x="3345" y="2408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9" name="Freeform 241"/>
              <p:cNvSpPr>
                <a:spLocks/>
              </p:cNvSpPr>
              <p:nvPr/>
            </p:nvSpPr>
            <p:spPr bwMode="auto">
              <a:xfrm>
                <a:off x="4052" y="2377"/>
                <a:ext cx="85" cy="63"/>
              </a:xfrm>
              <a:custGeom>
                <a:avLst/>
                <a:gdLst>
                  <a:gd name="T0" fmla="*/ 0 w 85"/>
                  <a:gd name="T1" fmla="*/ 32 h 126"/>
                  <a:gd name="T2" fmla="*/ 85 w 85"/>
                  <a:gd name="T3" fmla="*/ 16 h 126"/>
                  <a:gd name="T4" fmla="*/ 0 w 85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0" y="126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3" name="Group 242"/>
            <p:cNvGrpSpPr>
              <a:grpSpLocks/>
            </p:cNvGrpSpPr>
            <p:nvPr/>
          </p:nvGrpSpPr>
          <p:grpSpPr bwMode="auto">
            <a:xfrm>
              <a:off x="4269" y="2377"/>
              <a:ext cx="396" cy="63"/>
              <a:chOff x="4269" y="2377"/>
              <a:chExt cx="396" cy="63"/>
            </a:xfrm>
          </p:grpSpPr>
          <p:sp>
            <p:nvSpPr>
              <p:cNvPr id="31826" name="Line 243"/>
              <p:cNvSpPr>
                <a:spLocks noChangeShapeType="1"/>
              </p:cNvSpPr>
              <p:nvPr/>
            </p:nvSpPr>
            <p:spPr bwMode="auto">
              <a:xfrm>
                <a:off x="4269" y="2408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7" name="Freeform 244"/>
              <p:cNvSpPr>
                <a:spLocks/>
              </p:cNvSpPr>
              <p:nvPr/>
            </p:nvSpPr>
            <p:spPr bwMode="auto">
              <a:xfrm>
                <a:off x="4580" y="2377"/>
                <a:ext cx="85" cy="63"/>
              </a:xfrm>
              <a:custGeom>
                <a:avLst/>
                <a:gdLst>
                  <a:gd name="T0" fmla="*/ 0 w 85"/>
                  <a:gd name="T1" fmla="*/ 32 h 126"/>
                  <a:gd name="T2" fmla="*/ 85 w 85"/>
                  <a:gd name="T3" fmla="*/ 16 h 126"/>
                  <a:gd name="T4" fmla="*/ 0 w 85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0" y="126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4" name="Group 245"/>
            <p:cNvGrpSpPr>
              <a:grpSpLocks/>
            </p:cNvGrpSpPr>
            <p:nvPr/>
          </p:nvGrpSpPr>
          <p:grpSpPr bwMode="auto">
            <a:xfrm>
              <a:off x="3345" y="1993"/>
              <a:ext cx="792" cy="63"/>
              <a:chOff x="3345" y="1993"/>
              <a:chExt cx="792" cy="63"/>
            </a:xfrm>
          </p:grpSpPr>
          <p:sp>
            <p:nvSpPr>
              <p:cNvPr id="31824" name="Line 246"/>
              <p:cNvSpPr>
                <a:spLocks noChangeShapeType="1"/>
              </p:cNvSpPr>
              <p:nvPr/>
            </p:nvSpPr>
            <p:spPr bwMode="auto">
              <a:xfrm flipH="1">
                <a:off x="3345" y="2025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5" name="Freeform 247"/>
              <p:cNvSpPr>
                <a:spLocks/>
              </p:cNvSpPr>
              <p:nvPr/>
            </p:nvSpPr>
            <p:spPr bwMode="auto">
              <a:xfrm>
                <a:off x="3345" y="1993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5" name="Group 248"/>
            <p:cNvGrpSpPr>
              <a:grpSpLocks/>
            </p:cNvGrpSpPr>
            <p:nvPr/>
          </p:nvGrpSpPr>
          <p:grpSpPr bwMode="auto">
            <a:xfrm>
              <a:off x="2420" y="1993"/>
              <a:ext cx="793" cy="63"/>
              <a:chOff x="2420" y="1993"/>
              <a:chExt cx="793" cy="63"/>
            </a:xfrm>
          </p:grpSpPr>
          <p:sp>
            <p:nvSpPr>
              <p:cNvPr id="31822" name="Line 249"/>
              <p:cNvSpPr>
                <a:spLocks noChangeShapeType="1"/>
              </p:cNvSpPr>
              <p:nvPr/>
            </p:nvSpPr>
            <p:spPr bwMode="auto">
              <a:xfrm flipH="1">
                <a:off x="2420" y="2025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3" name="Freeform 250"/>
              <p:cNvSpPr>
                <a:spLocks/>
              </p:cNvSpPr>
              <p:nvPr/>
            </p:nvSpPr>
            <p:spPr bwMode="auto">
              <a:xfrm>
                <a:off x="2420" y="1993"/>
                <a:ext cx="86" cy="63"/>
              </a:xfrm>
              <a:custGeom>
                <a:avLst/>
                <a:gdLst>
                  <a:gd name="T0" fmla="*/ 86 w 86"/>
                  <a:gd name="T1" fmla="*/ 0 h 126"/>
                  <a:gd name="T2" fmla="*/ 0 w 86"/>
                  <a:gd name="T3" fmla="*/ 16 h 126"/>
                  <a:gd name="T4" fmla="*/ 86 w 86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86" y="0"/>
                    </a:moveTo>
                    <a:lnTo>
                      <a:pt x="0" y="64"/>
                    </a:lnTo>
                    <a:lnTo>
                      <a:pt x="86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6" name="Group 251"/>
            <p:cNvGrpSpPr>
              <a:grpSpLocks/>
            </p:cNvGrpSpPr>
            <p:nvPr/>
          </p:nvGrpSpPr>
          <p:grpSpPr bwMode="auto">
            <a:xfrm>
              <a:off x="2420" y="2664"/>
              <a:ext cx="793" cy="63"/>
              <a:chOff x="2420" y="2664"/>
              <a:chExt cx="793" cy="63"/>
            </a:xfrm>
          </p:grpSpPr>
          <p:sp>
            <p:nvSpPr>
              <p:cNvPr id="31820" name="Line 252"/>
              <p:cNvSpPr>
                <a:spLocks noChangeShapeType="1"/>
              </p:cNvSpPr>
              <p:nvPr/>
            </p:nvSpPr>
            <p:spPr bwMode="auto">
              <a:xfrm flipH="1">
                <a:off x="2420" y="2696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1" name="Freeform 253"/>
              <p:cNvSpPr>
                <a:spLocks/>
              </p:cNvSpPr>
              <p:nvPr/>
            </p:nvSpPr>
            <p:spPr bwMode="auto">
              <a:xfrm>
                <a:off x="2420" y="2664"/>
                <a:ext cx="86" cy="63"/>
              </a:xfrm>
              <a:custGeom>
                <a:avLst/>
                <a:gdLst>
                  <a:gd name="T0" fmla="*/ 86 w 86"/>
                  <a:gd name="T1" fmla="*/ 0 h 126"/>
                  <a:gd name="T2" fmla="*/ 0 w 86"/>
                  <a:gd name="T3" fmla="*/ 16 h 126"/>
                  <a:gd name="T4" fmla="*/ 86 w 86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86" y="0"/>
                    </a:moveTo>
                    <a:lnTo>
                      <a:pt x="0" y="64"/>
                    </a:lnTo>
                    <a:lnTo>
                      <a:pt x="86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7" name="Group 254"/>
            <p:cNvGrpSpPr>
              <a:grpSpLocks/>
            </p:cNvGrpSpPr>
            <p:nvPr/>
          </p:nvGrpSpPr>
          <p:grpSpPr bwMode="auto">
            <a:xfrm>
              <a:off x="3345" y="2664"/>
              <a:ext cx="792" cy="63"/>
              <a:chOff x="3345" y="2664"/>
              <a:chExt cx="792" cy="63"/>
            </a:xfrm>
          </p:grpSpPr>
          <p:sp>
            <p:nvSpPr>
              <p:cNvPr id="31818" name="Line 255"/>
              <p:cNvSpPr>
                <a:spLocks noChangeShapeType="1"/>
              </p:cNvSpPr>
              <p:nvPr/>
            </p:nvSpPr>
            <p:spPr bwMode="auto">
              <a:xfrm flipH="1">
                <a:off x="3345" y="2696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9" name="Freeform 256"/>
              <p:cNvSpPr>
                <a:spLocks/>
              </p:cNvSpPr>
              <p:nvPr/>
            </p:nvSpPr>
            <p:spPr bwMode="auto">
              <a:xfrm>
                <a:off x="3345" y="2664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8" name="Group 257"/>
            <p:cNvGrpSpPr>
              <a:grpSpLocks/>
            </p:cNvGrpSpPr>
            <p:nvPr/>
          </p:nvGrpSpPr>
          <p:grpSpPr bwMode="auto">
            <a:xfrm>
              <a:off x="4269" y="1993"/>
              <a:ext cx="396" cy="63"/>
              <a:chOff x="4269" y="1993"/>
              <a:chExt cx="396" cy="63"/>
            </a:xfrm>
          </p:grpSpPr>
          <p:sp>
            <p:nvSpPr>
              <p:cNvPr id="31816" name="Line 258"/>
              <p:cNvSpPr>
                <a:spLocks noChangeShapeType="1"/>
              </p:cNvSpPr>
              <p:nvPr/>
            </p:nvSpPr>
            <p:spPr bwMode="auto">
              <a:xfrm>
                <a:off x="4269" y="2025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7" name="Freeform 259"/>
              <p:cNvSpPr>
                <a:spLocks/>
              </p:cNvSpPr>
              <p:nvPr/>
            </p:nvSpPr>
            <p:spPr bwMode="auto">
              <a:xfrm>
                <a:off x="4269" y="1993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9" name="Group 260"/>
            <p:cNvGrpSpPr>
              <a:grpSpLocks/>
            </p:cNvGrpSpPr>
            <p:nvPr/>
          </p:nvGrpSpPr>
          <p:grpSpPr bwMode="auto">
            <a:xfrm>
              <a:off x="4269" y="2664"/>
              <a:ext cx="396" cy="63"/>
              <a:chOff x="4269" y="2664"/>
              <a:chExt cx="396" cy="63"/>
            </a:xfrm>
          </p:grpSpPr>
          <p:sp>
            <p:nvSpPr>
              <p:cNvPr id="31814" name="Line 261"/>
              <p:cNvSpPr>
                <a:spLocks noChangeShapeType="1"/>
              </p:cNvSpPr>
              <p:nvPr/>
            </p:nvSpPr>
            <p:spPr bwMode="auto">
              <a:xfrm>
                <a:off x="4269" y="2696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5" name="Freeform 262"/>
              <p:cNvSpPr>
                <a:spLocks/>
              </p:cNvSpPr>
              <p:nvPr/>
            </p:nvSpPr>
            <p:spPr bwMode="auto">
              <a:xfrm>
                <a:off x="4269" y="2664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790" name="Rectangle 263"/>
            <p:cNvSpPr>
              <a:spLocks noChangeArrowheads="1"/>
            </p:cNvSpPr>
            <p:nvPr/>
          </p:nvSpPr>
          <p:spPr bwMode="auto">
            <a:xfrm>
              <a:off x="2638" y="1642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1" name="Rectangle 264"/>
            <p:cNvSpPr>
              <a:spLocks noChangeArrowheads="1"/>
            </p:cNvSpPr>
            <p:nvPr/>
          </p:nvSpPr>
          <p:spPr bwMode="auto">
            <a:xfrm>
              <a:off x="2716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m1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2" name="Rectangle 265"/>
            <p:cNvSpPr>
              <a:spLocks noChangeArrowheads="1"/>
            </p:cNvSpPr>
            <p:nvPr/>
          </p:nvSpPr>
          <p:spPr bwMode="auto">
            <a:xfrm>
              <a:off x="3496" y="1642"/>
              <a:ext cx="51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3" name="Rectangle 266"/>
            <p:cNvSpPr>
              <a:spLocks noChangeArrowheads="1"/>
            </p:cNvSpPr>
            <p:nvPr/>
          </p:nvSpPr>
          <p:spPr bwMode="auto">
            <a:xfrm>
              <a:off x="3577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m2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4" name="Rectangle 267"/>
            <p:cNvSpPr>
              <a:spLocks noChangeArrowheads="1"/>
            </p:cNvSpPr>
            <p:nvPr/>
          </p:nvSpPr>
          <p:spPr bwMode="auto">
            <a:xfrm>
              <a:off x="4288" y="1642"/>
              <a:ext cx="51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5" name="Rectangle 268"/>
            <p:cNvSpPr>
              <a:spLocks noChangeArrowheads="1"/>
            </p:cNvSpPr>
            <p:nvPr/>
          </p:nvSpPr>
          <p:spPr bwMode="auto">
            <a:xfrm>
              <a:off x="4370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m3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6" name="Rectangle 269"/>
            <p:cNvSpPr>
              <a:spLocks noChangeArrowheads="1"/>
            </p:cNvSpPr>
            <p:nvPr/>
          </p:nvSpPr>
          <p:spPr bwMode="auto">
            <a:xfrm>
              <a:off x="4269" y="2025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7" name="Rectangle 270"/>
            <p:cNvSpPr>
              <a:spLocks noChangeArrowheads="1"/>
            </p:cNvSpPr>
            <p:nvPr/>
          </p:nvSpPr>
          <p:spPr bwMode="auto">
            <a:xfrm>
              <a:off x="4349" y="2060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m4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8" name="Rectangle 271"/>
            <p:cNvSpPr>
              <a:spLocks noChangeArrowheads="1"/>
            </p:cNvSpPr>
            <p:nvPr/>
          </p:nvSpPr>
          <p:spPr bwMode="auto">
            <a:xfrm>
              <a:off x="3543" y="2025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9" name="Rectangle 272"/>
            <p:cNvSpPr>
              <a:spLocks noChangeArrowheads="1"/>
            </p:cNvSpPr>
            <p:nvPr/>
          </p:nvSpPr>
          <p:spPr bwMode="auto">
            <a:xfrm>
              <a:off x="3622" y="2060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m5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0" name="Rectangle 273"/>
            <p:cNvSpPr>
              <a:spLocks noChangeArrowheads="1"/>
            </p:cNvSpPr>
            <p:nvPr/>
          </p:nvSpPr>
          <p:spPr bwMode="auto">
            <a:xfrm>
              <a:off x="2750" y="2025"/>
              <a:ext cx="5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1" name="Rectangle 274"/>
            <p:cNvSpPr>
              <a:spLocks noChangeArrowheads="1"/>
            </p:cNvSpPr>
            <p:nvPr/>
          </p:nvSpPr>
          <p:spPr bwMode="auto">
            <a:xfrm>
              <a:off x="2829" y="2060"/>
              <a:ext cx="21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info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2" name="Rectangle 275"/>
            <p:cNvSpPr>
              <a:spLocks noChangeArrowheads="1"/>
            </p:cNvSpPr>
            <p:nvPr/>
          </p:nvSpPr>
          <p:spPr bwMode="auto">
            <a:xfrm>
              <a:off x="2618" y="2264"/>
              <a:ext cx="5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3" name="Rectangle 276"/>
            <p:cNvSpPr>
              <a:spLocks noChangeArrowheads="1"/>
            </p:cNvSpPr>
            <p:nvPr/>
          </p:nvSpPr>
          <p:spPr bwMode="auto">
            <a:xfrm>
              <a:off x="2697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m6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4" name="Rectangle 277"/>
            <p:cNvSpPr>
              <a:spLocks noChangeArrowheads="1"/>
            </p:cNvSpPr>
            <p:nvPr/>
          </p:nvSpPr>
          <p:spPr bwMode="auto">
            <a:xfrm>
              <a:off x="3496" y="2264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5" name="Rectangle 278"/>
            <p:cNvSpPr>
              <a:spLocks noChangeArrowheads="1"/>
            </p:cNvSpPr>
            <p:nvPr/>
          </p:nvSpPr>
          <p:spPr bwMode="auto">
            <a:xfrm>
              <a:off x="3577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m7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6" name="Rectangle 279"/>
            <p:cNvSpPr>
              <a:spLocks noChangeArrowheads="1"/>
            </p:cNvSpPr>
            <p:nvPr/>
          </p:nvSpPr>
          <p:spPr bwMode="auto">
            <a:xfrm>
              <a:off x="4269" y="2264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7" name="Rectangle 280"/>
            <p:cNvSpPr>
              <a:spLocks noChangeArrowheads="1"/>
            </p:cNvSpPr>
            <p:nvPr/>
          </p:nvSpPr>
          <p:spPr bwMode="auto">
            <a:xfrm>
              <a:off x="4349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m8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8" name="Rectangle 281"/>
            <p:cNvSpPr>
              <a:spLocks noChangeArrowheads="1"/>
            </p:cNvSpPr>
            <p:nvPr/>
          </p:nvSpPr>
          <p:spPr bwMode="auto">
            <a:xfrm>
              <a:off x="4269" y="2696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9" name="Rectangle 282"/>
            <p:cNvSpPr>
              <a:spLocks noChangeArrowheads="1"/>
            </p:cNvSpPr>
            <p:nvPr/>
          </p:nvSpPr>
          <p:spPr bwMode="auto">
            <a:xfrm>
              <a:off x="4349" y="2731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m9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10" name="Rectangle 283"/>
            <p:cNvSpPr>
              <a:spLocks noChangeArrowheads="1"/>
            </p:cNvSpPr>
            <p:nvPr/>
          </p:nvSpPr>
          <p:spPr bwMode="auto">
            <a:xfrm>
              <a:off x="3496" y="2696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11" name="Rectangle 284"/>
            <p:cNvSpPr>
              <a:spLocks noChangeArrowheads="1"/>
            </p:cNvSpPr>
            <p:nvPr/>
          </p:nvSpPr>
          <p:spPr bwMode="auto">
            <a:xfrm>
              <a:off x="3577" y="2731"/>
              <a:ext cx="4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m10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12" name="Rectangle 285"/>
            <p:cNvSpPr>
              <a:spLocks noChangeArrowheads="1"/>
            </p:cNvSpPr>
            <p:nvPr/>
          </p:nvSpPr>
          <p:spPr bwMode="auto">
            <a:xfrm>
              <a:off x="3015" y="2839"/>
              <a:ext cx="125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13" name="Rectangle 286"/>
            <p:cNvSpPr>
              <a:spLocks noChangeArrowheads="1"/>
            </p:cNvSpPr>
            <p:nvPr/>
          </p:nvSpPr>
          <p:spPr bwMode="auto">
            <a:xfrm>
              <a:off x="3153" y="2874"/>
              <a:ext cx="130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Sequence diagram</a:t>
              </a:r>
              <a:endParaRPr lang="en-US" altLang="zh-TW" sz="2500">
                <a:ea typeface="新細明體" pitchFamily="18" charset="-120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3352800" y="1005840"/>
            <a:ext cx="0" cy="5852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直線接點 289"/>
          <p:cNvCxnSpPr/>
          <p:nvPr/>
        </p:nvCxnSpPr>
        <p:spPr>
          <a:xfrm>
            <a:off x="6400800" y="1021082"/>
            <a:ext cx="0" cy="5852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404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/>
              <a:t>fig_01_03</a:t>
            </a:r>
          </a:p>
        </p:txBody>
      </p:sp>
      <p:pic>
        <p:nvPicPr>
          <p:cNvPr id="5" name="Picture 2" descr="fig_01_0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8" y="76200"/>
            <a:ext cx="3601872" cy="289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_01_05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" y="3169252"/>
            <a:ext cx="4067404" cy="170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ig_01_06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2" y="5334000"/>
            <a:ext cx="4058008" cy="182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2181" y="4866396"/>
            <a:ext cx="48006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Throwaway Prototyping</a:t>
            </a:r>
          </a:p>
        </p:txBody>
      </p:sp>
      <p:sp>
        <p:nvSpPr>
          <p:cNvPr id="3" name="矩形 2"/>
          <p:cNvSpPr/>
          <p:nvPr/>
        </p:nvSpPr>
        <p:spPr>
          <a:xfrm>
            <a:off x="406023" y="14086"/>
            <a:ext cx="14285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Phased</a:t>
            </a:r>
          </a:p>
        </p:txBody>
      </p:sp>
      <p:sp>
        <p:nvSpPr>
          <p:cNvPr id="4" name="矩形 3"/>
          <p:cNvSpPr/>
          <p:nvPr/>
        </p:nvSpPr>
        <p:spPr>
          <a:xfrm>
            <a:off x="432181" y="2634152"/>
            <a:ext cx="181331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Prototyping</a:t>
            </a:r>
          </a:p>
        </p:txBody>
      </p:sp>
      <p:sp>
        <p:nvSpPr>
          <p:cNvPr id="8" name="矩形 7"/>
          <p:cNvSpPr/>
          <p:nvPr/>
        </p:nvSpPr>
        <p:spPr>
          <a:xfrm>
            <a:off x="5949816" y="76200"/>
            <a:ext cx="36513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u="sng" dirty="0"/>
              <a:t>Rapid Application Development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608915" y="430040"/>
            <a:ext cx="499228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快速就能夠開發出來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版本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是最重要的，以這做為基礎疊升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使用者可以即時進行互動，不需要紙上作業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使用者可以放心，系統是根據其意見來做改進的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3.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適合使用在小型專案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缺少系統化的方法來進行分析工作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缺乏系統基礎性的考量（系統架構，安全，控制上的考量）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3.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快速但是並不可靠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系統建立之前可確定問題，比較可靠謹慎的系統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2. 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不忽略基本的基礎架構，安全，控制的需求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比雛形法花更多的時間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   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（因為要做整體性的分析與設計，而且要重新撰寫程式）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endParaRPr lang="zh-TW" altLang="en-US" sz="1400" dirty="0"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674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D6CD9A04-91C8-439A-9126-36E86A15717E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5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796337" cy="79851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Agile Methods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u="sng" dirty="0">
                <a:latin typeface="Adobe 繁黑體 Std B" pitchFamily="34" charset="-120"/>
                <a:ea typeface="Adobe 繁黑體 Std B" pitchFamily="34" charset="-120"/>
              </a:rPr>
              <a:t>Dynamic Systems Development Method (DSDM)</a:t>
            </a:r>
          </a:p>
          <a:p>
            <a:pPr eaLnBrk="1" hangingPunct="1"/>
            <a:r>
              <a:rPr lang="en-US" altLang="zh-TW" b="1" u="sng" dirty="0">
                <a:latin typeface="Adobe 繁黑體 Std B" pitchFamily="34" charset="-120"/>
                <a:ea typeface="Adobe 繁黑體 Std B" pitchFamily="34" charset="-120"/>
              </a:rPr>
              <a:t>Feature Driven Development (FDD)</a:t>
            </a:r>
          </a:p>
          <a:p>
            <a:pPr eaLnBrk="1" hangingPunct="1"/>
            <a:r>
              <a:rPr lang="en-US" altLang="zh-TW" b="1" u="sng" dirty="0">
                <a:latin typeface="Adobe 繁黑體 Std B" pitchFamily="34" charset="-120"/>
                <a:ea typeface="Adobe 繁黑體 Std B" pitchFamily="34" charset="-120"/>
              </a:rPr>
              <a:t>Scrum</a:t>
            </a:r>
          </a:p>
          <a:p>
            <a:pPr eaLnBrk="1" hangingPunct="1"/>
            <a:r>
              <a:rPr lang="en-US" altLang="zh-TW" b="1" u="sng" dirty="0">
                <a:latin typeface="Adobe 繁黑體 Std B" pitchFamily="34" charset="-120"/>
                <a:ea typeface="Adobe 繁黑體 Std B" pitchFamily="34" charset="-120"/>
              </a:rPr>
              <a:t>Extreme Programming (XP)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Crystal Clear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Lean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540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3E6358F6-C29A-4FA1-AFDE-B5FC4A5776CF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5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0"/>
            <a:ext cx="8445500" cy="646112"/>
          </a:xfrm>
        </p:spPr>
        <p:txBody>
          <a:bodyPr/>
          <a:lstStyle/>
          <a:p>
            <a:pPr eaLnBrk="1" hangingPunct="1"/>
            <a:r>
              <a:rPr lang="en-US" altLang="zh-TW" sz="3200" dirty="0">
                <a:ea typeface="新細明體" pitchFamily="18" charset="-120"/>
              </a:rPr>
              <a:t>DSDM Unique Key Features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7688"/>
            <a:ext cx="8445500" cy="1204912"/>
          </a:xfrm>
        </p:spPr>
        <p:txBody>
          <a:bodyPr/>
          <a:lstStyle/>
          <a:p>
            <a:pPr eaLnBrk="1" hangingPunct="1"/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based on the 80-20 principle.(20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分付出創造</a:t>
            </a:r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80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分價值</a:t>
            </a:r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)</a:t>
            </a:r>
          </a:p>
          <a:p>
            <a:pPr eaLnBrk="1" hangingPunct="1"/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在傳統開發中，功能固定，時間人力是可變的，</a:t>
            </a:r>
            <a:b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而在</a:t>
            </a:r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DSDM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中，時間固定，功能資源是可變的</a:t>
            </a:r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(no delay)</a:t>
            </a:r>
          </a:p>
        </p:txBody>
      </p:sp>
      <p:pic>
        <p:nvPicPr>
          <p:cNvPr id="6" name="Picture 2" descr="https://img.itw01.com/images/2017/12/04/17/5829_fyxWRu_FCHPEVP.png!r800x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9" b="-2257"/>
          <a:stretch/>
        </p:blipFill>
        <p:spPr bwMode="auto">
          <a:xfrm>
            <a:off x="4419600" y="1600200"/>
            <a:ext cx="4988943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s://img.itw01.com/images/2017/12/04/17/5829_QqNT7X_FCHPEVP.png!r800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600200"/>
            <a:ext cx="3947160" cy="18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657600"/>
            <a:ext cx="6384452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zh-TW" sz="3200" dirty="0">
                <a:ea typeface="新細明體" pitchFamily="18" charset="-120"/>
              </a:rPr>
              <a:t>Feature Driven Development (FDD)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4290060"/>
            <a:ext cx="8445500" cy="60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marL="368300" indent="-368300" algn="l" rtl="0" eaLnBrk="0" fontAlgn="base" hangingPunct="0">
              <a:spcBef>
                <a:spcPts val="2113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sz="25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marL="723900" indent="-35560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anose="05020102010507070707" pitchFamily="18" charset="2"/>
              <a:buChar char=""/>
              <a:defRPr sz="23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2pPr>
            <a:lvl3pPr marL="1022350" indent="-2984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sz="21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3pPr>
            <a:lvl4pPr marL="1335088" indent="-3111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anose="05020102010507070707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4pPr>
            <a:lvl5pPr marL="1633538" indent="-2984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5pPr>
            <a:lvl6pPr marL="2658184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1490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4796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8102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它跟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Scrum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和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最大差別的地方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, 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就是 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FDD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會先對要做的系統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, 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「先分析」出一個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model</a:t>
            </a:r>
          </a:p>
        </p:txBody>
      </p:sp>
      <p:pic>
        <p:nvPicPr>
          <p:cNvPr id="10" name="Picture 2" descr="FDD-processes-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34840"/>
            <a:ext cx="4493088" cy="23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7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nceptdraw.com/How-To-Guide/picture/Gantt-chart-softw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6401438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optlab-server.sce.carleton.ca/POAnimations2007/PERT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5" y="4267200"/>
            <a:ext cx="6498395" cy="29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3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5950752" cy="4867463"/>
          </a:xfrm>
          <a:ln>
            <a:solidFill>
              <a:schemeClr val="tx1"/>
            </a:solidFill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4"/>
          <a:srcRect l="2409" t="15709" r="3293" b="27268"/>
          <a:stretch/>
        </p:blipFill>
        <p:spPr bwMode="auto">
          <a:xfrm>
            <a:off x="304800" y="5257800"/>
            <a:ext cx="5963920" cy="185928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  <a:extLst/>
        </p:spPr>
      </p:pic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5"/>
          <a:srcRect l="43750" t="59010" r="35827" b="15548"/>
          <a:stretch/>
        </p:blipFill>
        <p:spPr>
          <a:xfrm>
            <a:off x="6400800" y="152399"/>
            <a:ext cx="2819400" cy="20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7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399"/>
            <a:ext cx="5818302" cy="493989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41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/>
          <a:srcRect l="28750" t="27519" r="29167" b="42248"/>
          <a:stretch/>
        </p:blipFill>
        <p:spPr>
          <a:xfrm>
            <a:off x="76200" y="76200"/>
            <a:ext cx="5715000" cy="220678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2"/>
          <a:srcRect l="28750" t="57754" r="28961" b="6587"/>
          <a:stretch/>
        </p:blipFill>
        <p:spPr>
          <a:xfrm>
            <a:off x="76200" y="2282982"/>
            <a:ext cx="5722868" cy="2593818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 r:embed="rId3"/>
          <a:srcRect l="28750" t="37597" r="29167" b="31395"/>
          <a:stretch/>
        </p:blipFill>
        <p:spPr>
          <a:xfrm>
            <a:off x="76200" y="4876800"/>
            <a:ext cx="5714999" cy="2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2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1"/>
            <a:ext cx="5795048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66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048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152400" y="23018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/>
            <a:r>
              <a:rPr lang="en-US" sz="2000" dirty="0"/>
              <a:t>Step 1: Context Diagram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3821475" cy="362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2"/>
          <p:cNvSpPr>
            <a:spLocks noGrp="1"/>
          </p:cNvSpPr>
          <p:nvPr/>
        </p:nvSpPr>
        <p:spPr>
          <a:xfrm>
            <a:off x="5105400" y="0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2: Diagram 0 DFD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4140200" cy="337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/>
        </p:nvSpPr>
        <p:spPr>
          <a:xfrm>
            <a:off x="176212" y="3545722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3: Diagram 1 DFD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19600"/>
            <a:ext cx="3190875" cy="277836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296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/>
        </p:nvSpPr>
        <p:spPr>
          <a:xfrm>
            <a:off x="20320" y="43340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/>
            <a:r>
              <a:rPr lang="en-US" sz="2000" dirty="0"/>
              <a:t>Step 1: Context Diagram</a:t>
            </a:r>
          </a:p>
        </p:txBody>
      </p:sp>
      <p:sp>
        <p:nvSpPr>
          <p:cNvPr id="12" name="Text Placeholder 2"/>
          <p:cNvSpPr>
            <a:spLocks noGrp="1"/>
          </p:cNvSpPr>
          <p:nvPr/>
        </p:nvSpPr>
        <p:spPr>
          <a:xfrm>
            <a:off x="-5080" y="3344617"/>
            <a:ext cx="3862388" cy="4653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2: Diagram 0 DFD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2831"/>
            <a:ext cx="3200400" cy="297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2191"/>
            <a:ext cx="3135547" cy="297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5029200" y="336631"/>
            <a:ext cx="0" cy="6738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1"/>
            <a:ext cx="3810000" cy="341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24828"/>
            <a:ext cx="3600951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1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/>
          <a:stretch/>
        </p:blipFill>
        <p:spPr bwMode="auto">
          <a:xfrm>
            <a:off x="223520" y="111760"/>
            <a:ext cx="5867400" cy="386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64611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Process Description Tools </a:t>
            </a:r>
            <a:r>
              <a:rPr lang="en-US" sz="1400" dirty="0"/>
              <a:t>(Cont.)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520" y="1631597"/>
            <a:ext cx="7010400" cy="605437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en-US" sz="1100" dirty="0"/>
              <a:t>The Verify Order business process has two conditions.  For an order to be accepted, </a:t>
            </a:r>
          </a:p>
          <a:p>
            <a:r>
              <a:rPr lang="en-US" sz="1100" b="1" dirty="0"/>
              <a:t>the product must be in stock and the customer must have an acceptable credit status</a:t>
            </a:r>
            <a:r>
              <a:rPr lang="zh-TW" altLang="en-US" sz="1100" b="1" dirty="0"/>
              <a:t> </a:t>
            </a:r>
            <a:endParaRPr lang="en-US" altLang="zh-TW" sz="1100" b="1" dirty="0"/>
          </a:p>
          <a:p>
            <a:r>
              <a:rPr lang="zh-TW" altLang="en-US" sz="1100" b="1" dirty="0"/>
              <a:t>為了接受訂單，產品必須存貨且客戶必須具有可接受的信用狀態</a:t>
            </a:r>
            <a:endParaRPr lang="en-US" sz="11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4144932"/>
            <a:ext cx="4897041" cy="286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8"/>
          <p:cNvSpPr/>
          <p:nvPr/>
        </p:nvSpPr>
        <p:spPr>
          <a:xfrm>
            <a:off x="223520" y="5181600"/>
            <a:ext cx="8436519" cy="466938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en-US" sz="1200" b="1" dirty="0"/>
              <a:t>However, the credit manager now has the authority to waive the credit status requirement</a:t>
            </a:r>
            <a:br>
              <a:rPr lang="en-US" sz="1200" b="1" dirty="0"/>
            </a:br>
            <a:r>
              <a:rPr lang="zh-TW" altLang="en-US" sz="1200" b="1" dirty="0"/>
              <a:t>然而，信貸經理現在有權放棄信貸狀況要求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940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D979D020-60FA-4A80-AC61-9FA6245B32FA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500"/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1255871" y="3125631"/>
            <a:ext cx="6287929" cy="3732369"/>
            <a:chOff x="662" y="1325"/>
            <a:chExt cx="4472" cy="2613"/>
          </a:xfrm>
        </p:grpSpPr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662" y="2258"/>
              <a:ext cx="4472" cy="168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2586" y="2368"/>
              <a:ext cx="102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2-4 Weeks 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92" y="1325"/>
              <a:ext cx="2426" cy="2381"/>
              <a:chOff x="1292" y="1325"/>
              <a:chExt cx="2426" cy="2381"/>
            </a:xfrm>
          </p:grpSpPr>
          <p:sp>
            <p:nvSpPr>
              <p:cNvPr id="35" name="AutoShape 7"/>
              <p:cNvSpPr>
                <a:spLocks noChangeArrowheads="1"/>
              </p:cNvSpPr>
              <p:nvPr/>
            </p:nvSpPr>
            <p:spPr bwMode="auto">
              <a:xfrm flipH="1">
                <a:off x="2233" y="1486"/>
                <a:ext cx="1401" cy="1032"/>
              </a:xfrm>
              <a:prstGeom prst="curvedDownArrow">
                <a:avLst>
                  <a:gd name="adj1" fmla="val 27151"/>
                  <a:gd name="adj2" fmla="val 54302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6" name="AutoShape 8"/>
              <p:cNvSpPr>
                <a:spLocks noChangeArrowheads="1"/>
              </p:cNvSpPr>
              <p:nvPr/>
            </p:nvSpPr>
            <p:spPr bwMode="auto">
              <a:xfrm>
                <a:off x="2383" y="2577"/>
                <a:ext cx="1335" cy="845"/>
              </a:xfrm>
              <a:prstGeom prst="curvedUpArrow">
                <a:avLst>
                  <a:gd name="adj1" fmla="val 31598"/>
                  <a:gd name="adj2" fmla="val 63195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grpSp>
            <p:nvGrpSpPr>
              <p:cNvPr id="37" name="Group 9"/>
              <p:cNvGrpSpPr>
                <a:grpSpLocks/>
              </p:cNvGrpSpPr>
              <p:nvPr/>
            </p:nvGrpSpPr>
            <p:grpSpPr bwMode="auto">
              <a:xfrm>
                <a:off x="1292" y="1325"/>
                <a:ext cx="1200" cy="2381"/>
                <a:chOff x="1292" y="1325"/>
                <a:chExt cx="1200" cy="2381"/>
              </a:xfrm>
            </p:grpSpPr>
            <p:grpSp>
              <p:nvGrpSpPr>
                <p:cNvPr id="38" name="Group 10"/>
                <p:cNvGrpSpPr>
                  <a:grpSpLocks/>
                </p:cNvGrpSpPr>
                <p:nvPr/>
              </p:nvGrpSpPr>
              <p:grpSpPr bwMode="auto">
                <a:xfrm>
                  <a:off x="1780" y="2957"/>
                  <a:ext cx="576" cy="387"/>
                  <a:chOff x="1961" y="2957"/>
                  <a:chExt cx="395" cy="387"/>
                </a:xfrm>
              </p:grpSpPr>
              <p:sp>
                <p:nvSpPr>
                  <p:cNvPr id="4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961" y="3236"/>
                    <a:ext cx="389" cy="108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  <p:sp>
                <p:nvSpPr>
                  <p:cNvPr id="4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967" y="3100"/>
                    <a:ext cx="389" cy="107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  <p:sp>
                <p:nvSpPr>
                  <p:cNvPr id="4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962" y="2957"/>
                    <a:ext cx="388" cy="108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</p:grpSp>
            <p:sp>
              <p:nvSpPr>
                <p:cNvPr id="3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676" y="3336"/>
                  <a:ext cx="772" cy="3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900" b="1">
                      <a:ea typeface="SimSun" pitchFamily="2" charset="-122"/>
                    </a:rPr>
                    <a:t>Sprint Backlog</a:t>
                  </a:r>
                  <a:endParaRPr lang="en-US" altLang="zh-TW" sz="3000">
                    <a:latin typeface="Arial" pitchFamily="34" charset="0"/>
                    <a:ea typeface="新細明體" pitchFamily="18" charset="-120"/>
                  </a:endParaRPr>
                </a:p>
              </p:txBody>
            </p:sp>
            <p:sp>
              <p:nvSpPr>
                <p:cNvPr id="40" name="AutoShape 15"/>
                <p:cNvSpPr>
                  <a:spLocks noChangeArrowheads="1"/>
                </p:cNvSpPr>
                <p:nvPr/>
              </p:nvSpPr>
              <p:spPr bwMode="auto">
                <a:xfrm rot="2931687">
                  <a:off x="1738" y="2463"/>
                  <a:ext cx="554" cy="87"/>
                </a:xfrm>
                <a:prstGeom prst="rightArrow">
                  <a:avLst>
                    <a:gd name="adj1" fmla="val 50000"/>
                    <a:gd name="adj2" fmla="val 159195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ea typeface="新細明體" pitchFamily="18" charset="-120"/>
                  </a:endParaRPr>
                </a:p>
              </p:txBody>
            </p:sp>
            <p:sp>
              <p:nvSpPr>
                <p:cNvPr id="4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292" y="1849"/>
                  <a:ext cx="1200" cy="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900" b="1">
                      <a:ea typeface="SimSun" pitchFamily="2" charset="-122"/>
                    </a:rPr>
                    <a:t>Sprint Planning </a:t>
                  </a:r>
                  <a:endParaRPr lang="en-US" altLang="zh-TW" sz="3000">
                    <a:latin typeface="Arial" pitchFamily="34" charset="0"/>
                    <a:ea typeface="新細明體" pitchFamily="18" charset="-120"/>
                  </a:endParaRPr>
                </a:p>
              </p:txBody>
            </p:sp>
            <p:sp>
              <p:nvSpPr>
                <p:cNvPr id="42" name="AutoShape 17"/>
                <p:cNvSpPr>
                  <a:spLocks noChangeArrowheads="1"/>
                </p:cNvSpPr>
                <p:nvPr/>
              </p:nvSpPr>
              <p:spPr bwMode="auto">
                <a:xfrm rot="19131687">
                  <a:off x="1370" y="2441"/>
                  <a:ext cx="287" cy="167"/>
                </a:xfrm>
                <a:prstGeom prst="rightArrow">
                  <a:avLst>
                    <a:gd name="adj1" fmla="val 50000"/>
                    <a:gd name="adj2" fmla="val 4296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ea typeface="新細明體" pitchFamily="18" charset="-120"/>
                  </a:endParaRPr>
                </a:p>
              </p:txBody>
            </p:sp>
            <p:pic>
              <p:nvPicPr>
                <p:cNvPr id="43" name="Picture 18" descr="K070552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2" y="1325"/>
                  <a:ext cx="832" cy="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5593698" y="2971630"/>
            <a:ext cx="2870835" cy="1000293"/>
            <a:chOff x="2712" y="732"/>
            <a:chExt cx="2175" cy="746"/>
          </a:xfrm>
        </p:grpSpPr>
        <p:sp>
          <p:nvSpPr>
            <p:cNvPr id="74" name="AutoShape 20"/>
            <p:cNvSpPr>
              <a:spLocks noChangeArrowheads="1"/>
            </p:cNvSpPr>
            <p:nvPr/>
          </p:nvSpPr>
          <p:spPr bwMode="auto">
            <a:xfrm>
              <a:off x="2745" y="780"/>
              <a:ext cx="547" cy="372"/>
            </a:xfrm>
            <a:prstGeom prst="curvedDownArrow">
              <a:avLst>
                <a:gd name="adj1" fmla="val 29409"/>
                <a:gd name="adj2" fmla="val 58817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5" name="AutoShape 21"/>
            <p:cNvSpPr>
              <a:spLocks noChangeArrowheads="1"/>
            </p:cNvSpPr>
            <p:nvPr/>
          </p:nvSpPr>
          <p:spPr bwMode="auto">
            <a:xfrm flipH="1">
              <a:off x="2712" y="1173"/>
              <a:ext cx="521" cy="305"/>
            </a:xfrm>
            <a:prstGeom prst="curvedUpArrow">
              <a:avLst>
                <a:gd name="adj1" fmla="val 34164"/>
                <a:gd name="adj2" fmla="val 68328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6" name="Text Box 22"/>
            <p:cNvSpPr txBox="1">
              <a:spLocks noChangeArrowheads="1"/>
            </p:cNvSpPr>
            <p:nvPr/>
          </p:nvSpPr>
          <p:spPr bwMode="auto">
            <a:xfrm>
              <a:off x="4002" y="789"/>
              <a:ext cx="885" cy="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Daily Scrum Meeting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7" name="Text Box 23"/>
            <p:cNvSpPr txBox="1">
              <a:spLocks noChangeArrowheads="1"/>
            </p:cNvSpPr>
            <p:nvPr/>
          </p:nvSpPr>
          <p:spPr bwMode="auto">
            <a:xfrm>
              <a:off x="3249" y="732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78" name="Picture 24" descr="K07055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" y="802"/>
              <a:ext cx="83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148726" y="4296414"/>
            <a:ext cx="3049025" cy="1169243"/>
            <a:chOff x="3638" y="1607"/>
            <a:chExt cx="2310" cy="872"/>
          </a:xfrm>
        </p:grpSpPr>
        <p:sp>
          <p:nvSpPr>
            <p:cNvPr id="80" name="Text Box 26"/>
            <p:cNvSpPr txBox="1">
              <a:spLocks noChangeArrowheads="1"/>
            </p:cNvSpPr>
            <p:nvPr/>
          </p:nvSpPr>
          <p:spPr bwMode="auto">
            <a:xfrm>
              <a:off x="3720" y="2152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81" name="Text Box 27"/>
            <p:cNvSpPr txBox="1">
              <a:spLocks noChangeArrowheads="1"/>
            </p:cNvSpPr>
            <p:nvPr/>
          </p:nvSpPr>
          <p:spPr bwMode="auto">
            <a:xfrm>
              <a:off x="4305" y="1981"/>
              <a:ext cx="164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Sprint Retrospection 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82" name="Picture 28" descr="K07055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1607"/>
              <a:ext cx="83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29"/>
          <p:cNvGrpSpPr>
            <a:grpSpLocks/>
          </p:cNvGrpSpPr>
          <p:nvPr/>
        </p:nvGrpSpPr>
        <p:grpSpPr bwMode="auto">
          <a:xfrm>
            <a:off x="5525723" y="5597866"/>
            <a:ext cx="3565113" cy="1366352"/>
            <a:chOff x="3179" y="2608"/>
            <a:chExt cx="2701" cy="1019"/>
          </a:xfrm>
        </p:grpSpPr>
        <p:sp>
          <p:nvSpPr>
            <p:cNvPr id="84" name="AutoShape 30"/>
            <p:cNvSpPr>
              <a:spLocks noChangeArrowheads="1"/>
            </p:cNvSpPr>
            <p:nvPr/>
          </p:nvSpPr>
          <p:spPr bwMode="auto">
            <a:xfrm>
              <a:off x="3179" y="3142"/>
              <a:ext cx="1130" cy="368"/>
            </a:xfrm>
            <a:prstGeom prst="rightArrow">
              <a:avLst>
                <a:gd name="adj1" fmla="val 50000"/>
                <a:gd name="adj2" fmla="val 767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4710" y="2644"/>
              <a:ext cx="1170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Potentially Shippable Product Increment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86" name="Text Box 32"/>
            <p:cNvSpPr txBox="1">
              <a:spLocks noChangeArrowheads="1"/>
            </p:cNvSpPr>
            <p:nvPr/>
          </p:nvSpPr>
          <p:spPr bwMode="auto">
            <a:xfrm>
              <a:off x="4318" y="2704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87" name="Picture 33" descr="MC900233529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608"/>
              <a:ext cx="77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538923" y="3464402"/>
            <a:ext cx="2030043" cy="3216759"/>
            <a:chOff x="110" y="1350"/>
            <a:chExt cx="1538" cy="2399"/>
          </a:xfrm>
        </p:grpSpPr>
        <p:grpSp>
          <p:nvGrpSpPr>
            <p:cNvPr id="89" name="Group 35"/>
            <p:cNvGrpSpPr>
              <a:grpSpLocks/>
            </p:cNvGrpSpPr>
            <p:nvPr/>
          </p:nvGrpSpPr>
          <p:grpSpPr bwMode="auto">
            <a:xfrm>
              <a:off x="804" y="2862"/>
              <a:ext cx="597" cy="482"/>
              <a:chOff x="1076" y="2724"/>
              <a:chExt cx="325" cy="620"/>
            </a:xfrm>
          </p:grpSpPr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076" y="3172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081" y="2953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076" y="2724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90" name="Text Box 39"/>
            <p:cNvSpPr txBox="1">
              <a:spLocks noChangeArrowheads="1"/>
            </p:cNvSpPr>
            <p:nvPr/>
          </p:nvSpPr>
          <p:spPr bwMode="auto">
            <a:xfrm>
              <a:off x="752" y="3336"/>
              <a:ext cx="896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>
                  <a:ea typeface="SimSun" pitchFamily="2" charset="-122"/>
                </a:rPr>
                <a:t>Product Backlog</a:t>
              </a:r>
              <a:endParaRPr lang="en-US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91" name="AutoShape 40"/>
            <p:cNvSpPr>
              <a:spLocks noChangeArrowheads="1"/>
            </p:cNvSpPr>
            <p:nvPr/>
          </p:nvSpPr>
          <p:spPr bwMode="auto">
            <a:xfrm rot="3884899">
              <a:off x="667" y="2332"/>
              <a:ext cx="542" cy="149"/>
            </a:xfrm>
            <a:prstGeom prst="rightArrow">
              <a:avLst>
                <a:gd name="adj1" fmla="val 50000"/>
                <a:gd name="adj2" fmla="val 9094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grpSp>
          <p:nvGrpSpPr>
            <p:cNvPr id="92" name="Group 41"/>
            <p:cNvGrpSpPr>
              <a:grpSpLocks/>
            </p:cNvGrpSpPr>
            <p:nvPr/>
          </p:nvGrpSpPr>
          <p:grpSpPr bwMode="auto">
            <a:xfrm>
              <a:off x="110" y="1350"/>
              <a:ext cx="1269" cy="826"/>
              <a:chOff x="110" y="1350"/>
              <a:chExt cx="1269" cy="826"/>
            </a:xfrm>
          </p:grpSpPr>
          <p:sp>
            <p:nvSpPr>
              <p:cNvPr id="93" name="Text Box 42"/>
              <p:cNvSpPr txBox="1">
                <a:spLocks noChangeArrowheads="1"/>
              </p:cNvSpPr>
              <p:nvPr/>
            </p:nvSpPr>
            <p:spPr bwMode="auto">
              <a:xfrm>
                <a:off x="419" y="1350"/>
                <a:ext cx="11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zh-TW" sz="3000">
                  <a:latin typeface="Arial" pitchFamily="34" charset="0"/>
                  <a:ea typeface="新細明體" pitchFamily="18" charset="-120"/>
                </a:endParaRPr>
              </a:p>
            </p:txBody>
          </p:sp>
          <p:sp>
            <p:nvSpPr>
              <p:cNvPr id="94" name="Text Box 43"/>
              <p:cNvSpPr txBox="1">
                <a:spLocks noChangeArrowheads="1"/>
              </p:cNvSpPr>
              <p:nvPr/>
            </p:nvSpPr>
            <p:spPr bwMode="auto">
              <a:xfrm>
                <a:off x="110" y="1911"/>
                <a:ext cx="1269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900" b="1">
                    <a:ea typeface="SimSun" pitchFamily="2" charset="-122"/>
                  </a:rPr>
                  <a:t>Release Planning </a:t>
                </a:r>
                <a:endParaRPr lang="en-US" altLang="zh-TW" sz="3000">
                  <a:latin typeface="Arial" pitchFamily="34" charset="0"/>
                  <a:ea typeface="新細明體" pitchFamily="18" charset="-120"/>
                </a:endParaRPr>
              </a:p>
            </p:txBody>
          </p:sp>
          <p:pic>
            <p:nvPicPr>
              <p:cNvPr id="95" name="Picture 44" descr="K070552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" y="1350"/>
                <a:ext cx="832" cy="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9" name="矩形 48"/>
          <p:cNvSpPr/>
          <p:nvPr/>
        </p:nvSpPr>
        <p:spPr>
          <a:xfrm>
            <a:off x="457201" y="238078"/>
            <a:ext cx="32185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 err="1"/>
              <a:t>eXtreme</a:t>
            </a:r>
            <a:r>
              <a:rPr lang="en-US" altLang="en-US" dirty="0"/>
              <a:t> Programming</a:t>
            </a:r>
          </a:p>
        </p:txBody>
      </p:sp>
      <p:pic>
        <p:nvPicPr>
          <p:cNvPr id="50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46509"/>
            <a:ext cx="2767164" cy="254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文字方塊 50"/>
          <p:cNvSpPr txBox="1"/>
          <p:nvPr/>
        </p:nvSpPr>
        <p:spPr>
          <a:xfrm>
            <a:off x="3952875" y="408894"/>
            <a:ext cx="401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比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RAD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的方法更快能產生系統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 適合用在小專案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在分析與設計階段，使用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方法，產生的文件很少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     因此要不可能維護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所建構的資訊系統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3. 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此方法需要使用者在發展系統時一起工作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     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(1) 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定義需求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(2) 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客戶測試這一點常常很難遵守</a:t>
            </a:r>
          </a:p>
        </p:txBody>
      </p:sp>
    </p:spTree>
    <p:extLst>
      <p:ext uri="{BB962C8B-B14F-4D97-AF65-F5344CB8AC3E}">
        <p14:creationId xmlns:p14="http://schemas.microsoft.com/office/powerpoint/2010/main" val="18621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64611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Process Description Tools </a:t>
            </a:r>
            <a:r>
              <a:rPr lang="en-US" sz="1400" dirty="0"/>
              <a:t>(Cont.)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" y="706840"/>
            <a:ext cx="4191000" cy="436160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zh-TW" altLang="en-US" sz="1100" b="1" dirty="0"/>
              <a:t>在最終版本中，只剩下四條規則。</a:t>
            </a:r>
            <a:endParaRPr lang="en-US" altLang="zh-TW" sz="1100" b="1" dirty="0"/>
          </a:p>
          <a:p>
            <a:r>
              <a:rPr lang="zh-TW" altLang="en-US" sz="1100" b="1" dirty="0"/>
              <a:t>這些規則記錄了邏輯，並在系統開發時轉成程序</a:t>
            </a:r>
            <a:endParaRPr lang="en-US" sz="1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7" b="54651"/>
          <a:stretch/>
        </p:blipFill>
        <p:spPr bwMode="auto">
          <a:xfrm>
            <a:off x="76200" y="1104900"/>
            <a:ext cx="4768781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503187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16" y="3276240"/>
            <a:ext cx="4766542" cy="160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"/>
          <p:cNvSpPr/>
          <p:nvPr/>
        </p:nvSpPr>
        <p:spPr>
          <a:xfrm>
            <a:off x="76200" y="3048000"/>
            <a:ext cx="4191000" cy="436160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zh-TW" altLang="en-US" sz="1100" b="1" dirty="0"/>
              <a:t>第一個聲明包含兩個單獨的條件 </a:t>
            </a:r>
            <a:r>
              <a:rPr lang="en-US" altLang="zh-TW" sz="1100" b="1" dirty="0"/>
              <a:t>– </a:t>
            </a:r>
          </a:p>
          <a:p>
            <a:r>
              <a:rPr lang="zh-TW" altLang="en-US" sz="1100" b="1" dirty="0"/>
              <a:t>一個用於</a:t>
            </a:r>
            <a:r>
              <a:rPr lang="en-US" altLang="zh-TW" sz="1100" b="1" dirty="0"/>
              <a:t>5</a:t>
            </a:r>
            <a:r>
              <a:rPr lang="zh-TW" altLang="en-US" sz="1100" b="1" dirty="0"/>
              <a:t>％的折扣，另一個用於額外的折扣</a:t>
            </a:r>
            <a:endParaRPr lang="en-US" sz="11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" y="5330832"/>
            <a:ext cx="4771333" cy="191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5001"/>
          <a:stretch/>
        </p:blipFill>
        <p:spPr bwMode="auto">
          <a:xfrm>
            <a:off x="4871582" y="876300"/>
            <a:ext cx="472961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5795202"/>
            <a:ext cx="3871831" cy="141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003635" y="5486043"/>
            <a:ext cx="1368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14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729335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 rotWithShape="1">
          <a:blip r:embed="rId3"/>
          <a:srcRect l="42083" t="34108" r="33750" b="23638"/>
          <a:stretch/>
        </p:blipFill>
        <p:spPr>
          <a:xfrm>
            <a:off x="4278588" y="2427908"/>
            <a:ext cx="5017812" cy="4715559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722312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Business Process Identification With Use-Cases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21196" y="777240"/>
            <a:ext cx="8241030" cy="463296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Use-Case Diagrams</a:t>
            </a:r>
          </a:p>
          <a:p>
            <a:pPr lvl="1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</a:p>
          <a:p>
            <a:pPr lvl="1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</a:t>
            </a:r>
          </a:p>
          <a:p>
            <a:pPr lvl="1"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generalization relationship</a:t>
            </a:r>
          </a:p>
          <a:p>
            <a:pPr lvl="1" eaLnBrk="1" hangingPunct="1"/>
            <a:endParaRPr lang="en-US" altLang="en-US" sz="2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Elements of Use-Case Diagrams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Actors: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Use-case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Subject boundary</a:t>
            </a:r>
          </a:p>
          <a:p>
            <a:pPr lvl="1" eaLnBrk="1" hangingPunct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association relationship</a:t>
            </a:r>
            <a:endParaRPr lang="en-US" altLang="en-US" sz="2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9400" t="78951" r="39250" b="17026"/>
          <a:stretch/>
        </p:blipFill>
        <p:spPr>
          <a:xfrm rot="5400000">
            <a:off x="4720514" y="1891147"/>
            <a:ext cx="474942" cy="771969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4"/>
          <a:srcRect l="56989" t="67375" r="37069" b="30111"/>
          <a:stretch/>
        </p:blipFill>
        <p:spPr bwMode="auto">
          <a:xfrm>
            <a:off x="3813377" y="1252862"/>
            <a:ext cx="1833337" cy="42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6989" t="73409" r="37069" b="24077"/>
          <a:stretch/>
        </p:blipFill>
        <p:spPr>
          <a:xfrm>
            <a:off x="3749755" y="1636626"/>
            <a:ext cx="1917217" cy="44264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18" y="3299100"/>
            <a:ext cx="425054" cy="56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72" y="3354497"/>
            <a:ext cx="810101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63" y="3831129"/>
            <a:ext cx="880110" cy="44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73" y="4120306"/>
            <a:ext cx="798458" cy="40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 rotWithShape="1">
          <a:blip r:embed="rId4"/>
          <a:srcRect l="57239" t="60748" r="36819" b="36738"/>
          <a:stretch/>
        </p:blipFill>
        <p:spPr>
          <a:xfrm>
            <a:off x="2485711" y="4851400"/>
            <a:ext cx="1760220" cy="406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00" y="5410200"/>
            <a:ext cx="48006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&amp; draw the use-cases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&amp; draw the actors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subject boundary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associations</a:t>
            </a:r>
          </a:p>
        </p:txBody>
      </p:sp>
    </p:spTree>
    <p:extLst>
      <p:ext uri="{BB962C8B-B14F-4D97-AF65-F5344CB8AC3E}">
        <p14:creationId xmlns:p14="http://schemas.microsoft.com/office/powerpoint/2010/main" val="210206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76739" y="115148"/>
            <a:ext cx="8444389" cy="118533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Types of Use Cases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173311"/>
              </p:ext>
            </p:extLst>
          </p:nvPr>
        </p:nvGraphicFramePr>
        <p:xfrm>
          <a:off x="960120" y="1463040"/>
          <a:ext cx="7680960" cy="51450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 rowSpan="4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marL="96012" marR="96012" marT="48768" marB="48768" vert="vert2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information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</a:p>
                  </a:txBody>
                  <a:tcPr marL="96012" marR="96012" marT="48768" marB="48768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</a:t>
                      </a:r>
                    </a:p>
                  </a:txBody>
                  <a:tcPr marL="96012" marR="96012" marT="48768" marB="48768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81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</a:p>
                  </a:txBody>
                  <a:tcPr marL="96012" marR="96012" marT="48768" marB="48768"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issues </a:t>
                      </a:r>
                      <a:r>
                        <a:rPr lang="en-US" sz="2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understanding required functionality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description of issues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essential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understanding required functionality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2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</a:p>
                  </a:txBody>
                  <a:tcPr marL="96012" marR="96012" marT="48768" marB="48768" vert="vert27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High-level </a:t>
                      </a:r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a specific set of steps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performed on the </a:t>
                      </a:r>
                      <a:r>
                        <a:rPr lang="en-US" sz="2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once implemented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/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</a:t>
                      </a: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description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 specific set of steps performed on the </a:t>
                      </a:r>
                      <a:r>
                        <a:rPr lang="en-US" sz="2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r>
                        <a:rPr lang="en-US" sz="2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once implemented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12" marR="96012" marT="48768" marB="4876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51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7223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Elements of a Use Case Description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786553"/>
            <a:ext cx="8641080" cy="4827694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Overview: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Name, ID Number, Type, Primary Actor, Brief Description, Importance Level, Stakeholder(s), Trigger(s)</a:t>
            </a:r>
          </a:p>
          <a:p>
            <a:pPr eaLnBrk="1" hangingPunct="1">
              <a:lnSpc>
                <a:spcPct val="90000"/>
              </a:lnSpc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Relationships: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Association</a:t>
            </a:r>
            <a:endParaRPr lang="en-US" altLang="en-US" sz="2000" dirty="0">
              <a:solidFill>
                <a:srgbClr val="7F7F7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Extend</a:t>
            </a:r>
            <a:endParaRPr lang="en-US" altLang="en-US" sz="2000" dirty="0">
              <a:solidFill>
                <a:srgbClr val="7F7F7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Include</a:t>
            </a:r>
            <a:endParaRPr lang="en-US" altLang="en-US" sz="2000" dirty="0">
              <a:solidFill>
                <a:srgbClr val="7F7F7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Generalization</a:t>
            </a:r>
            <a:endParaRPr lang="en-US" altLang="en-US" sz="2000" dirty="0">
              <a:solidFill>
                <a:srgbClr val="7F7F7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34"/>
              </a:spcBef>
              <a:buFont typeface="Arial" panose="020B0604020202020204" pitchFamily="34" charset="0"/>
              <a:buChar char="•"/>
            </a:pPr>
            <a:r>
              <a:rPr lang="en-US" altLang="en-US" sz="23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Flow of events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Normal flow: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Sub-flows</a:t>
            </a:r>
            <a:endParaRPr lang="en-US" altLang="en-US" sz="1600" dirty="0">
              <a:solidFill>
                <a:srgbClr val="7F7F7F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Alternate </a:t>
            </a:r>
          </a:p>
          <a:p>
            <a:pPr marL="368300" lvl="1" indent="0" eaLnBrk="1" hangingPunct="1">
              <a:lnSpc>
                <a:spcPct val="90000"/>
              </a:lnSpc>
              <a:buNone/>
            </a:pPr>
            <a:r>
              <a:rPr lang="zh-TW" altLang="en-US" sz="16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</a:t>
            </a:r>
            <a:r>
              <a:rPr lang="en-US" altLang="en-US" sz="1600" dirty="0">
                <a:solidFill>
                  <a:srgbClr val="51362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or exceptional flows</a:t>
            </a:r>
          </a:p>
          <a:p>
            <a:pPr marL="368300" lvl="1" indent="0" eaLnBrk="1" hangingPunct="1">
              <a:lnSpc>
                <a:spcPct val="90000"/>
              </a:lnSpc>
              <a:buNone/>
            </a:pPr>
            <a:endParaRPr lang="en-US" altLang="en-US" sz="21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28799"/>
            <a:ext cx="5943600" cy="54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40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576739" y="115147"/>
            <a:ext cx="8444389" cy="57065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Sample Activity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584" t="32558" r="33333" b="4650"/>
          <a:stretch/>
        </p:blipFill>
        <p:spPr>
          <a:xfrm>
            <a:off x="2285999" y="1137920"/>
            <a:ext cx="6660227" cy="544576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4"/>
          <a:srcRect l="55161" t="28295" r="34167" b="7364"/>
          <a:stretch/>
        </p:blipFill>
        <p:spPr>
          <a:xfrm>
            <a:off x="76200" y="609600"/>
            <a:ext cx="1905000" cy="62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76739" y="108373"/>
            <a:ext cx="8444389" cy="812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Swim lanes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half" idx="1"/>
          </p:nvPr>
        </p:nvSpPr>
        <p:spPr>
          <a:xfrm>
            <a:off x="563404" y="1706880"/>
            <a:ext cx="4032171" cy="463296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5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Used to assign responsibility to objects or individuals who actually perform the activity</a:t>
            </a:r>
          </a:p>
          <a:p>
            <a:pPr eaLnBrk="1" hangingPunct="1">
              <a:spcBef>
                <a:spcPts val="634"/>
              </a:spcBef>
            </a:pPr>
            <a:r>
              <a:rPr lang="en-US" altLang="en-US" sz="25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Represents a separation of roles among objects</a:t>
            </a:r>
          </a:p>
          <a:p>
            <a:pPr eaLnBrk="1" hangingPunct="1">
              <a:spcBef>
                <a:spcPts val="634"/>
              </a:spcBef>
            </a:pPr>
            <a:r>
              <a:rPr lang="en-US" altLang="en-US" sz="25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Can be drawn horizontally or vertically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00" t="31395" r="37917" b="7364"/>
          <a:stretch/>
        </p:blipFill>
        <p:spPr>
          <a:xfrm>
            <a:off x="5680710" y="812801"/>
            <a:ext cx="3418760" cy="58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25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646112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Classes, Attributes, &amp; Operations</a:t>
            </a:r>
          </a:p>
        </p:txBody>
      </p:sp>
      <p:pic>
        <p:nvPicPr>
          <p:cNvPr id="5" name="Picture 4" descr="Slid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1930241" cy="187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3"/>
          <a:srcRect l="40417" t="27870" r="30000" b="42248"/>
          <a:stretch/>
        </p:blipFill>
        <p:spPr>
          <a:xfrm>
            <a:off x="2971800" y="990600"/>
            <a:ext cx="5614122" cy="30480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3"/>
          <a:srcRect l="40417" t="59302" r="29999" b="9690"/>
          <a:stretch/>
        </p:blipFill>
        <p:spPr>
          <a:xfrm>
            <a:off x="2963821" y="3886200"/>
            <a:ext cx="5646779" cy="32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Which Methodology to Use?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750" t="53704" r="29167" b="22592"/>
          <a:stretch/>
        </p:blipFill>
        <p:spPr>
          <a:xfrm>
            <a:off x="109141" y="1524000"/>
            <a:ext cx="9379744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g_01_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48382"/>
            <a:ext cx="7391400" cy="605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3427" y="7139703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fig_01_10</a:t>
            </a:r>
          </a:p>
        </p:txBody>
      </p:sp>
      <p:sp>
        <p:nvSpPr>
          <p:cNvPr id="12292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fig_01_10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728663" y="268289"/>
            <a:ext cx="844550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Unified Process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_01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" y="874661"/>
            <a:ext cx="7290435" cy="621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5093" y="7218046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fig_01_11</a:t>
            </a:r>
          </a:p>
        </p:txBody>
      </p:sp>
      <p:sp>
        <p:nvSpPr>
          <p:cNvPr id="13316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/>
              <a:t>fig_01_11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1000" y="152400"/>
            <a:ext cx="8991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altLang="en-US">
                <a:ea typeface="ＭＳ Ｐゴシック" panose="020B0600070205080204" pitchFamily="34" charset="-128"/>
              </a:rPr>
              <a:t>Extensions to the Unified</a:t>
            </a:r>
            <a:r>
              <a:rPr lang="zh-TW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Process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92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1155700" y="304800"/>
            <a:ext cx="8445500" cy="7620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Characteristics of Object-Oriented Systems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219200"/>
            <a:ext cx="8001000" cy="5167312"/>
          </a:xfrm>
        </p:spPr>
        <p:txBody>
          <a:bodyPr/>
          <a:lstStyle/>
          <a:p>
            <a:r>
              <a:rPr lang="zh-TW" altLang="en-US" sz="2400" b="1" dirty="0">
                <a:ea typeface="ＭＳ Ｐゴシック" panose="020B0600070205080204" pitchFamily="34" charset="-128"/>
              </a:rPr>
              <a:t>類別與物件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Classes &amp; Objects</a:t>
            </a:r>
          </a:p>
          <a:p>
            <a:pPr lvl="1"/>
            <a:r>
              <a:rPr lang="zh-TW" altLang="en-US" sz="2000" dirty="0">
                <a:ea typeface="ＭＳ Ｐゴシック" panose="020B0600070205080204" pitchFamily="34" charset="-128"/>
              </a:rPr>
              <a:t>物件 </a:t>
            </a:r>
            <a:r>
              <a:rPr lang="en-US" altLang="en-US" sz="2000" dirty="0">
                <a:ea typeface="ＭＳ Ｐゴシック" panose="020B0600070205080204" pitchFamily="34" charset="-128"/>
              </a:rPr>
              <a:t>Object (instance): instantiation of a class</a:t>
            </a:r>
          </a:p>
          <a:p>
            <a:pPr lvl="1"/>
            <a:r>
              <a:rPr lang="zh-TW" altLang="en-US" sz="2000" dirty="0">
                <a:ea typeface="ＭＳ Ｐゴシック" panose="020B0600070205080204" pitchFamily="34" charset="-128"/>
              </a:rPr>
              <a:t>屬性 </a:t>
            </a:r>
            <a:r>
              <a:rPr lang="en-US" altLang="en-US" sz="2000" dirty="0">
                <a:ea typeface="ＭＳ Ｐゴシック" panose="020B0600070205080204" pitchFamily="34" charset="-128"/>
              </a:rPr>
              <a:t>Attributes: information that describes the class</a:t>
            </a:r>
          </a:p>
          <a:p>
            <a:pPr lvl="1"/>
            <a:r>
              <a:rPr lang="zh-TW" altLang="en-US" sz="2000" dirty="0">
                <a:ea typeface="ＭＳ Ｐゴシック" panose="020B0600070205080204" pitchFamily="34" charset="-128"/>
              </a:rPr>
              <a:t>狀態 </a:t>
            </a:r>
            <a:r>
              <a:rPr lang="en-US" altLang="en-US" sz="2000" dirty="0">
                <a:ea typeface="ＭＳ Ｐゴシック" panose="020B0600070205080204" pitchFamily="34" charset="-128"/>
              </a:rPr>
              <a:t>State: describes its values and relationships at a point in time</a:t>
            </a:r>
          </a:p>
          <a:p>
            <a:r>
              <a:rPr lang="zh-TW" altLang="en-US" sz="2400" b="1" dirty="0">
                <a:ea typeface="ＭＳ Ｐゴシック" panose="020B0600070205080204" pitchFamily="34" charset="-128"/>
              </a:rPr>
              <a:t>方法與消息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Methods &amp; Messages</a:t>
            </a:r>
          </a:p>
          <a:p>
            <a:pPr lvl="1"/>
            <a:r>
              <a:rPr lang="zh-TW" altLang="en-US" sz="2000" dirty="0">
                <a:ea typeface="ＭＳ Ｐゴシック" panose="020B0600070205080204" pitchFamily="34" charset="-128"/>
              </a:rPr>
              <a:t>方法 </a:t>
            </a:r>
            <a:r>
              <a:rPr lang="en-US" altLang="en-US" sz="2000" dirty="0">
                <a:ea typeface="ＭＳ Ｐゴシック" panose="020B0600070205080204" pitchFamily="34" charset="-128"/>
              </a:rPr>
              <a:t>Methods: the behavior of a class</a:t>
            </a:r>
          </a:p>
          <a:p>
            <a:pPr lvl="1"/>
            <a:r>
              <a:rPr lang="zh-TW" altLang="en-US" sz="2000" dirty="0">
                <a:ea typeface="ＭＳ Ｐゴシック" panose="020B0600070205080204" pitchFamily="34" charset="-128"/>
              </a:rPr>
              <a:t>消息 </a:t>
            </a:r>
            <a:r>
              <a:rPr lang="en-US" altLang="en-US" sz="2000" dirty="0">
                <a:ea typeface="ＭＳ Ｐゴシック" panose="020B0600070205080204" pitchFamily="34" charset="-128"/>
              </a:rPr>
              <a:t>Messages: information sent to an object to trigger a method</a:t>
            </a:r>
          </a:p>
          <a:p>
            <a:pPr eaLnBrk="1" hangingPunct="1"/>
            <a:r>
              <a:rPr lang="en-US" altLang="zh-TW" dirty="0">
                <a:ea typeface="ＭＳ Ｐゴシック" panose="020B0600070205080204" pitchFamily="34" charset="-128"/>
              </a:rPr>
              <a:t>Unified Process</a:t>
            </a:r>
            <a:r>
              <a:rPr lang="zh-TW" altLang="en-US" dirty="0">
                <a:ea typeface="ＭＳ Ｐゴシック" panose="020B0600070205080204" pitchFamily="34" charset="-128"/>
              </a:rPr>
              <a:t>的三大精神 </a:t>
            </a:r>
            <a:r>
              <a:rPr lang="en-US" altLang="en-US" dirty="0">
                <a:ea typeface="ＭＳ Ｐゴシック" panose="020B0600070205080204" pitchFamily="34" charset="-128"/>
              </a:rPr>
              <a:t>Characteristics of OOAD</a:t>
            </a:r>
            <a:r>
              <a:rPr lang="zh-TW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zh-TW" altLang="en-US" dirty="0">
                <a:ea typeface="ＭＳ Ｐゴシック" panose="020B0600070205080204" pitchFamily="34" charset="-128"/>
              </a:rPr>
              <a:t>使用案例導向 </a:t>
            </a:r>
            <a:r>
              <a:rPr lang="en-US" altLang="en-US" dirty="0">
                <a:ea typeface="ＭＳ Ｐゴシック" panose="020B0600070205080204" pitchFamily="34" charset="-128"/>
              </a:rPr>
              <a:t>Use-case Driven</a:t>
            </a:r>
          </a:p>
          <a:p>
            <a:pPr lvl="1" eaLnBrk="1" hangingPunct="1"/>
            <a:r>
              <a:rPr lang="zh-TW" altLang="en-US" dirty="0">
                <a:ea typeface="ＭＳ Ｐゴシック" panose="020B0600070205080204" pitchFamily="34" charset="-128"/>
              </a:rPr>
              <a:t>架構為中心 </a:t>
            </a:r>
            <a:r>
              <a:rPr lang="en-US" altLang="en-US" dirty="0">
                <a:ea typeface="ＭＳ Ｐゴシック" panose="020B0600070205080204" pitchFamily="34" charset="-128"/>
              </a:rPr>
              <a:t>Architecture Centric</a:t>
            </a:r>
          </a:p>
          <a:p>
            <a:pPr lvl="1" eaLnBrk="1" hangingPunct="1"/>
            <a:r>
              <a:rPr lang="zh-TW" altLang="en-US" dirty="0">
                <a:ea typeface="ＭＳ Ｐゴシック" panose="020B0600070205080204" pitchFamily="34" charset="-128"/>
              </a:rPr>
              <a:t>反覆與漸進 </a:t>
            </a:r>
            <a:r>
              <a:rPr lang="en-US" altLang="en-US" dirty="0">
                <a:ea typeface="ＭＳ Ｐゴシック" panose="020B0600070205080204" pitchFamily="34" charset="-128"/>
              </a:rPr>
              <a:t>Iterative and Incremental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368300" lvl="1" indent="0"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3"/>
          <p:cNvSpPr>
            <a:spLocks noGrp="1"/>
          </p:cNvSpPr>
          <p:nvPr>
            <p:ph type="title" idx="4294967295"/>
          </p:nvPr>
        </p:nvSpPr>
        <p:spPr>
          <a:xfrm>
            <a:off x="609600" y="228601"/>
            <a:ext cx="8445500" cy="76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Unified Modeling Language</a:t>
            </a:r>
          </a:p>
        </p:txBody>
      </p:sp>
      <p:sp>
        <p:nvSpPr>
          <p:cNvPr id="43011" name="Content Placeholder 4"/>
          <p:cNvSpPr>
            <a:spLocks noGrp="1"/>
          </p:cNvSpPr>
          <p:nvPr>
            <p:ph idx="4294967295"/>
          </p:nvPr>
        </p:nvSpPr>
        <p:spPr>
          <a:xfrm>
            <a:off x="533400" y="1143000"/>
            <a:ext cx="8445500" cy="5791200"/>
          </a:xfrm>
        </p:spPr>
        <p:txBody>
          <a:bodyPr/>
          <a:lstStyle/>
          <a:p>
            <a:r>
              <a:rPr lang="en-US" altLang="zh-TW" sz="2400" dirty="0"/>
              <a:t>UML</a:t>
            </a:r>
            <a:r>
              <a:rPr lang="zh-TW" altLang="en-US" sz="2400" dirty="0"/>
              <a:t>規格中制定了九種主要的圖型</a:t>
            </a:r>
            <a:r>
              <a:rPr lang="en-US" altLang="zh-TW" sz="2400" dirty="0"/>
              <a:t>(Diagram)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r>
              <a:rPr lang="zh-TW" altLang="en-US" sz="2400" dirty="0"/>
              <a:t>以圖形內容為觀看角度有分為</a:t>
            </a:r>
          </a:p>
          <a:p>
            <a:pPr lvl="3" eaLnBrk="1" hangingPunct="1"/>
            <a:r>
              <a:rPr lang="en-US" altLang="zh-TW" sz="2400" b="1" u="sng" dirty="0">
                <a:ea typeface="ＭＳ Ｐゴシック" panose="020B0600070205080204" pitchFamily="34" charset="-128"/>
              </a:rPr>
              <a:t>1.</a:t>
            </a:r>
            <a:r>
              <a:rPr lang="zh-TW" altLang="en-US" sz="2400" b="1" u="sng" dirty="0">
                <a:ea typeface="ＭＳ Ｐゴシック" panose="020B0600070205080204" pitchFamily="34" charset="-128"/>
              </a:rPr>
              <a:t>個案圖</a:t>
            </a:r>
            <a:r>
              <a:rPr lang="en-US" altLang="en-US" sz="2400" b="1" u="sng" dirty="0">
                <a:ea typeface="ＭＳ Ｐゴシック" panose="020B0600070205080204" pitchFamily="34" charset="-128"/>
              </a:rPr>
              <a:t>Use case Diagram </a:t>
            </a:r>
          </a:p>
          <a:p>
            <a:pPr lvl="3" eaLnBrk="1" hangingPunct="1"/>
            <a:r>
              <a:rPr lang="en-US" altLang="en-US" sz="2400" u="sng" dirty="0">
                <a:ea typeface="ＭＳ Ｐゴシック" panose="020B0600070205080204" pitchFamily="34" charset="-128"/>
              </a:rPr>
              <a:t>2.</a:t>
            </a:r>
            <a:r>
              <a:rPr lang="zh-TW" altLang="en-US" sz="2400" b="1" u="sng" dirty="0">
                <a:ea typeface="ＭＳ Ｐゴシック" panose="020B0600070205080204" pitchFamily="34" charset="-128"/>
              </a:rPr>
              <a:t>類別圖</a:t>
            </a:r>
            <a:r>
              <a:rPr lang="en-US" altLang="en-US" sz="2400" b="1" u="sng" dirty="0">
                <a:ea typeface="ＭＳ Ｐゴシック" panose="020B0600070205080204" pitchFamily="34" charset="-128"/>
              </a:rPr>
              <a:t>Class Diagram</a:t>
            </a:r>
          </a:p>
          <a:p>
            <a:pPr lvl="3" eaLnBrk="1" hangingPunct="1"/>
            <a:r>
              <a:rPr lang="en-US" altLang="en-US" sz="2400" b="1" u="sng" dirty="0">
                <a:ea typeface="ＭＳ Ｐゴシック" panose="020B0600070205080204" pitchFamily="34" charset="-128"/>
              </a:rPr>
              <a:t>3.</a:t>
            </a:r>
            <a:r>
              <a:rPr lang="zh-TW" altLang="en-US" sz="2400" b="1" u="sng" dirty="0">
                <a:ea typeface="ＭＳ Ｐゴシック" panose="020B0600070205080204" pitchFamily="34" charset="-128"/>
              </a:rPr>
              <a:t>物件圖</a:t>
            </a:r>
            <a:r>
              <a:rPr lang="en-US" altLang="en-US" sz="2400" b="1" u="sng" dirty="0">
                <a:ea typeface="ＭＳ Ｐゴシック" panose="020B0600070205080204" pitchFamily="34" charset="-128"/>
              </a:rPr>
              <a:t>Object Diagram 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4.</a:t>
            </a:r>
            <a:r>
              <a:rPr lang="zh-TW" altLang="en-US" sz="2400" dirty="0">
                <a:ea typeface="ＭＳ Ｐゴシック" panose="020B0600070205080204" pitchFamily="34" charset="-128"/>
              </a:rPr>
              <a:t>循序圖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Sequence Diagram 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5.</a:t>
            </a:r>
            <a:r>
              <a:rPr lang="zh-TW" altLang="en-US" sz="2400" dirty="0">
                <a:ea typeface="ＭＳ Ｐゴシック" panose="020B0600070205080204" pitchFamily="34" charset="-128"/>
              </a:rPr>
              <a:t>合作圖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Collaboration Diagram 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6.</a:t>
            </a:r>
            <a:r>
              <a:rPr lang="zh-TW" altLang="en-US" sz="2400" dirty="0">
                <a:ea typeface="ＭＳ Ｐゴシック" panose="020B0600070205080204" pitchFamily="34" charset="-128"/>
              </a:rPr>
              <a:t>狀態圖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State Diagram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7.</a:t>
            </a:r>
            <a:r>
              <a:rPr lang="zh-TW" altLang="en-US" sz="2400" dirty="0">
                <a:ea typeface="ＭＳ Ｐゴシック" panose="020B0600070205080204" pitchFamily="34" charset="-128"/>
              </a:rPr>
              <a:t>活動圖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Activity Diagram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8.</a:t>
            </a:r>
            <a:r>
              <a:rPr lang="zh-TW" altLang="en-US" sz="2400" dirty="0">
                <a:ea typeface="ＭＳ Ｐゴシック" panose="020B0600070205080204" pitchFamily="34" charset="-128"/>
              </a:rPr>
              <a:t>元件圖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Component Diagram </a:t>
            </a:r>
          </a:p>
          <a:p>
            <a:pPr lvl="3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9.</a:t>
            </a:r>
            <a:r>
              <a:rPr lang="zh-TW" altLang="en-US" sz="2400" dirty="0">
                <a:ea typeface="ＭＳ Ｐゴシック" panose="020B0600070205080204" pitchFamily="34" charset="-128"/>
              </a:rPr>
              <a:t>佈署圖</a:t>
            </a:r>
            <a:r>
              <a:rPr lang="en-US" altLang="en-US" sz="2400" dirty="0">
                <a:ea typeface="ＭＳ Ｐゴシック" panose="020B0600070205080204" pitchFamily="34" charset="-128"/>
              </a:rPr>
              <a:t>Deployment Diagram</a:t>
            </a:r>
          </a:p>
        </p:txBody>
      </p:sp>
      <p:pic>
        <p:nvPicPr>
          <p:cNvPr id="2050" name="Picture 2" descr="umlandjava_01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7" t="9091" r="36801" b="6597"/>
          <a:stretch/>
        </p:blipFill>
        <p:spPr bwMode="auto">
          <a:xfrm>
            <a:off x="7391400" y="1643544"/>
            <a:ext cx="1905000" cy="12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mlandjava_01_0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4" t="8465" r="18951" b="5083"/>
          <a:stretch/>
        </p:blipFill>
        <p:spPr bwMode="auto">
          <a:xfrm>
            <a:off x="5943600" y="2895600"/>
            <a:ext cx="3051282" cy="20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mlandjava_01_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5" t="6617" r="18366" b="5149"/>
          <a:stretch/>
        </p:blipFill>
        <p:spPr bwMode="auto">
          <a:xfrm>
            <a:off x="5867399" y="5029200"/>
            <a:ext cx="3221015" cy="1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" y="164068"/>
            <a:ext cx="388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使用案例圖型、</a:t>
            </a:r>
            <a:r>
              <a:rPr lang="en-US" altLang="zh-TW" b="1" dirty="0"/>
              <a:t>Use Case Diagrams</a:t>
            </a:r>
            <a:endParaRPr lang="zh-TW" altLang="en-US" b="1" dirty="0"/>
          </a:p>
        </p:txBody>
      </p:sp>
      <p:pic>
        <p:nvPicPr>
          <p:cNvPr id="3074" name="Picture 2" descr="umlandjava_01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1089751"/>
            <a:ext cx="4365172" cy="21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mlandjava_01_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44" y="533009"/>
            <a:ext cx="3356556" cy="27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1514" y="3730823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傳遞各物件在時間軸上的互動情境</a:t>
            </a:r>
          </a:p>
        </p:txBody>
      </p:sp>
      <p:sp>
        <p:nvSpPr>
          <p:cNvPr id="12" name="矩形 11"/>
          <p:cNvSpPr/>
          <p:nvPr/>
        </p:nvSpPr>
        <p:spPr>
          <a:xfrm>
            <a:off x="76200" y="3368357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循序圖</a:t>
            </a:r>
            <a:r>
              <a:rPr lang="en-US" altLang="en-US" b="1" dirty="0"/>
              <a:t>Sequence Diagram</a:t>
            </a:r>
            <a:endParaRPr lang="zh-TW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141514" y="540435"/>
            <a:ext cx="48006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/>
              <a:t>哪些人使用您的應用程式或系統，以及可執行的工作有哪些</a:t>
            </a:r>
          </a:p>
        </p:txBody>
      </p:sp>
      <p:pic>
        <p:nvPicPr>
          <p:cNvPr id="3082" name="Picture 10" descr="https://az787680.vo.msecnd.net/user/chris%20chen/7712722e-2fc6-47da-b1ff-2b129b4851b3/1458229824_642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" y="4051300"/>
            <a:ext cx="4608732" cy="29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929414" y="3581400"/>
            <a:ext cx="4481987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283" tIns="0" rIns="14283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1.</a:t>
            </a: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Participants參與互動的物件，為 </a:t>
            </a:r>
            <a:r>
              <a:rPr kumimoji="1" lang="zh-TW" altLang="zh-TW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Source Code Pro"/>
                <a:cs typeface="新細明體" pitchFamily="18" charset="-120"/>
              </a:rPr>
              <a:t>名稱 : 類別名稱</a:t>
            </a:r>
            <a:endParaRPr kumimoji="1" lang="zh-TW" altLang="zh-TW" sz="1600" b="1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ea typeface="Helvetica Neue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Lifeline表示互動發生的時間軸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Execution Occurrence描繪生命線內某個執行單元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Message</a:t>
            </a:r>
            <a:r>
              <a:rPr kumimoji="1" lang="zh-TW" altLang="en-US" sz="1400" b="1" i="0" u="none" strike="noStrike" cap="none" normalizeH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 </a:t>
            </a: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呼叫目標物件的實際作為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Combined Fragment</a:t>
            </a:r>
            <a:r>
              <a:rPr kumimoji="1" lang="zh-TW" altLang="en-US" sz="1400" b="1" i="0" u="none" strike="noStrike" cap="none" normalizeH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 </a:t>
            </a: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描述不同情況下可能發生的變化</a:t>
            </a:r>
            <a:endParaRPr kumimoji="1" lang="en-US" altLang="zh-TW" sz="1400" b="1" dirty="0">
              <a:solidFill>
                <a:srgbClr val="555555"/>
              </a:solidFill>
              <a:ea typeface="Helvetica Neue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400" b="1" dirty="0">
                <a:solidFill>
                  <a:srgbClr val="555555"/>
                </a:solidFill>
                <a:ea typeface="Helvetica Neue"/>
                <a:cs typeface="新細明體" pitchFamily="18" charset="-120"/>
              </a:rPr>
              <a:t>6.</a:t>
            </a: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Reply Message</a:t>
            </a:r>
            <a:r>
              <a:rPr kumimoji="1" lang="zh-TW" altLang="en-US" sz="1400" b="1" i="0" u="none" strike="noStrike" cap="none" normalizeH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  </a:t>
            </a:r>
            <a:r>
              <a:rPr kumimoji="1" lang="zh-TW" altLang="zh-TW" sz="14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ea typeface="Helvetica Neue"/>
                <a:cs typeface="新細明體" pitchFamily="18" charset="-120"/>
              </a:rPr>
              <a:t>必須符號</a:t>
            </a:r>
            <a:endParaRPr kumimoji="1" lang="zh-TW" altLang="zh-TW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6446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99F2E9-3293-4FAE-A3D2-A4DCB00D4A15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2FD598-C527-499B-83A0-1D432E9E6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B16F2-C4E2-47D0-BE5D-5306E69145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3834</TotalTime>
  <Words>1325</Words>
  <Application>Microsoft Office PowerPoint</Application>
  <PresentationFormat>自訂</PresentationFormat>
  <Paragraphs>318</Paragraphs>
  <Slides>36</Slides>
  <Notes>12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2" baseType="lpstr">
      <vt:lpstr>Adobe 繁黑體 Std B</vt:lpstr>
      <vt:lpstr>Arial Unicode MS</vt:lpstr>
      <vt:lpstr>Helvetica Neue</vt:lpstr>
      <vt:lpstr>MS PGothic</vt:lpstr>
      <vt:lpstr>MS PGothic</vt:lpstr>
      <vt:lpstr>SimSun</vt:lpstr>
      <vt:lpstr>Source Code Pro</vt:lpstr>
      <vt:lpstr>新細明體</vt:lpstr>
      <vt:lpstr>Arial</vt:lpstr>
      <vt:lpstr>Calibri</vt:lpstr>
      <vt:lpstr>News Gothic MT</vt:lpstr>
      <vt:lpstr>Times New Roman</vt:lpstr>
      <vt:lpstr>Wingdings 2</vt:lpstr>
      <vt:lpstr>Wingdings 3</vt:lpstr>
      <vt:lpstr>1_Breeze</vt:lpstr>
      <vt:lpstr>Visio</vt:lpstr>
      <vt:lpstr>fig_01_02</vt:lpstr>
      <vt:lpstr>fig_01_03</vt:lpstr>
      <vt:lpstr>PowerPoint 簡報</vt:lpstr>
      <vt:lpstr>Which Methodology to Use?</vt:lpstr>
      <vt:lpstr>fig_01_10</vt:lpstr>
      <vt:lpstr>fig_01_11</vt:lpstr>
      <vt:lpstr>Characteristics of Object-Oriented Systems</vt:lpstr>
      <vt:lpstr>Unified Modeling Language</vt:lpstr>
      <vt:lpstr>PowerPoint 簡報</vt:lpstr>
      <vt:lpstr>PowerPoint 簡報</vt:lpstr>
      <vt:lpstr>fig_01_12</vt:lpstr>
      <vt:lpstr>fig_01_12</vt:lpstr>
      <vt:lpstr>Tame Problem</vt:lpstr>
      <vt:lpstr>Wicked Problem</vt:lpstr>
      <vt:lpstr>Software Process Models</vt:lpstr>
      <vt:lpstr>Spiral Process Model</vt:lpstr>
      <vt:lpstr>Rational Unified Process (RUP)</vt:lpstr>
      <vt:lpstr>Team Software Process</vt:lpstr>
      <vt:lpstr>Paradigm and Methodology</vt:lpstr>
      <vt:lpstr>Agile Methods</vt:lpstr>
      <vt:lpstr>DSDM Unique Key Features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Process Description Tools (Cont.)</vt:lpstr>
      <vt:lpstr>Process Description Tools (Cont.)</vt:lpstr>
      <vt:lpstr>Business Process Identification With Use-Cases</vt:lpstr>
      <vt:lpstr>Types of Use Cases</vt:lpstr>
      <vt:lpstr>Elements of a Use Case Description</vt:lpstr>
      <vt:lpstr>Sample Activity Diagram</vt:lpstr>
      <vt:lpstr>Swim lanes</vt:lpstr>
      <vt:lpstr>Classes, Attributes, &amp; Operations</vt:lpstr>
    </vt:vector>
  </TitlesOfParts>
  <Company>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The Systems Analyst and Information Systems Development</dc:title>
  <dc:creator>Fernando Maymí</dc:creator>
  <cp:lastModifiedBy>Jerry Chien</cp:lastModifiedBy>
  <cp:revision>141</cp:revision>
  <cp:lastPrinted>2010-01-07T21:33:49Z</cp:lastPrinted>
  <dcterms:created xsi:type="dcterms:W3CDTF">2015-01-22T13:35:20Z</dcterms:created>
  <dcterms:modified xsi:type="dcterms:W3CDTF">2018-07-06T01:02:01Z</dcterms:modified>
</cp:coreProperties>
</file>